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89" r:id="rId2"/>
    <p:sldId id="297" r:id="rId3"/>
    <p:sldId id="311" r:id="rId4"/>
    <p:sldId id="298" r:id="rId5"/>
    <p:sldId id="308" r:id="rId6"/>
    <p:sldId id="304" r:id="rId7"/>
    <p:sldId id="315" r:id="rId8"/>
    <p:sldId id="300" r:id="rId9"/>
    <p:sldId id="310" r:id="rId10"/>
    <p:sldId id="313" r:id="rId11"/>
    <p:sldId id="307" r:id="rId12"/>
    <p:sldId id="306" r:id="rId13"/>
    <p:sldId id="301" r:id="rId14"/>
    <p:sldId id="305" r:id="rId15"/>
    <p:sldId id="302" r:id="rId16"/>
    <p:sldId id="286" r:id="rId17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C9F6"/>
    <a:srgbClr val="0972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0867" autoAdjust="0"/>
    <p:restoredTop sz="96280" autoAdjust="0"/>
  </p:normalViewPr>
  <p:slideViewPr>
    <p:cSldViewPr>
      <p:cViewPr varScale="1">
        <p:scale>
          <a:sx n="116" d="100"/>
          <a:sy n="116" d="100"/>
        </p:scale>
        <p:origin x="108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0722D56D-C940-4897-B9EB-3BC26425979B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C65D3407-A4D2-47D1-B17A-A6935387B9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0929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0994" tIns="45498" rIns="90994" bIns="4549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0994" tIns="45498" rIns="90994" bIns="45498" rtlCol="0"/>
          <a:lstStyle>
            <a:lvl1pPr algn="r">
              <a:defRPr sz="1200"/>
            </a:lvl1pPr>
          </a:lstStyle>
          <a:p>
            <a:fld id="{D02814AE-DF1C-41F5-A1C6-B9D6A7D1864B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94" tIns="45498" rIns="90994" bIns="4549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0994" tIns="45498" rIns="90994" bIns="4549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6411"/>
          </a:xfrm>
          <a:prstGeom prst="rect">
            <a:avLst/>
          </a:prstGeom>
        </p:spPr>
        <p:txBody>
          <a:bodyPr vert="horz" lIns="90994" tIns="45498" rIns="90994" bIns="4549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6411"/>
          </a:xfrm>
          <a:prstGeom prst="rect">
            <a:avLst/>
          </a:prstGeom>
        </p:spPr>
        <p:txBody>
          <a:bodyPr vert="horz" lIns="90994" tIns="45498" rIns="90994" bIns="45498" rtlCol="0" anchor="b"/>
          <a:lstStyle>
            <a:lvl1pPr algn="r">
              <a:defRPr sz="1200"/>
            </a:lvl1pPr>
          </a:lstStyle>
          <a:p>
            <a:fld id="{C178BA72-D6BF-4454-817D-8F9646A5AE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78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8168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78BA72-D6BF-4454-817D-8F9646A5AEE9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71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2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519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89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40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05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99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7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576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051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989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98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9ACB1-0AFC-4E4B-84CC-F855E4FAC0E4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680A3-567A-4338-821F-6006B2706F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22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4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4.jpe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11" Type="http://schemas.openxmlformats.org/officeDocument/2006/relationships/image" Target="../media/image22.png"/><Relationship Id="rId5" Type="http://schemas.openxmlformats.org/officeDocument/2006/relationships/image" Target="../media/image19.jpeg"/><Relationship Id="rId10" Type="http://schemas.openxmlformats.org/officeDocument/2006/relationships/image" Target="../media/image21.jpeg"/><Relationship Id="rId4" Type="http://schemas.openxmlformats.org/officeDocument/2006/relationships/image" Target="../media/image18.jpeg"/><Relationship Id="rId9" Type="http://schemas.openxmlformats.org/officeDocument/2006/relationships/image" Target="../media/image20.png"/><Relationship Id="rId1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26" Type="http://schemas.openxmlformats.org/officeDocument/2006/relationships/image" Target="../media/image56.png"/><Relationship Id="rId3" Type="http://schemas.openxmlformats.org/officeDocument/2006/relationships/image" Target="../media/image36.jpeg"/><Relationship Id="rId21" Type="http://schemas.openxmlformats.org/officeDocument/2006/relationships/image" Target="../media/image54.gif"/><Relationship Id="rId7" Type="http://schemas.openxmlformats.org/officeDocument/2006/relationships/image" Target="../media/image40.jpeg"/><Relationship Id="rId12" Type="http://schemas.openxmlformats.org/officeDocument/2006/relationships/image" Target="../media/image45.png"/><Relationship Id="rId17" Type="http://schemas.openxmlformats.org/officeDocument/2006/relationships/image" Target="../media/image50.jpeg"/><Relationship Id="rId25" Type="http://schemas.openxmlformats.org/officeDocument/2006/relationships/image" Target="../media/image55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11" Type="http://schemas.openxmlformats.org/officeDocument/2006/relationships/image" Target="../media/image44.png"/><Relationship Id="rId24" Type="http://schemas.openxmlformats.org/officeDocument/2006/relationships/image" Target="../media/image3.png"/><Relationship Id="rId5" Type="http://schemas.openxmlformats.org/officeDocument/2006/relationships/image" Target="../media/image38.gif"/><Relationship Id="rId15" Type="http://schemas.openxmlformats.org/officeDocument/2006/relationships/image" Target="../media/image48.jpeg"/><Relationship Id="rId23" Type="http://schemas.openxmlformats.org/officeDocument/2006/relationships/image" Target="../media/image2.png"/><Relationship Id="rId10" Type="http://schemas.openxmlformats.org/officeDocument/2006/relationships/image" Target="../media/image43.jpeg"/><Relationship Id="rId19" Type="http://schemas.openxmlformats.org/officeDocument/2006/relationships/image" Target="../media/image52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Relationship Id="rId14" Type="http://schemas.openxmlformats.org/officeDocument/2006/relationships/image" Target="../media/image47.png"/><Relationship Id="rId2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858044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0" y="858044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6633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0" y="217873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Отчет о результатах деятельности</a:t>
            </a:r>
          </a:p>
        </p:txBody>
      </p:sp>
      <p:sp>
        <p:nvSpPr>
          <p:cNvPr id="29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85804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развития Югры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-4982" y="5445224"/>
            <a:ext cx="9144000" cy="72008"/>
            <a:chOff x="686358" y="4077072"/>
            <a:chExt cx="10511644" cy="144016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686358" y="4077072"/>
              <a:ext cx="2627784" cy="144016"/>
            </a:xfrm>
            <a:prstGeom prst="rect">
              <a:avLst/>
            </a:prstGeom>
            <a:solidFill>
              <a:srgbClr val="64C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8570218" y="4077072"/>
              <a:ext cx="2627784" cy="14401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5941926" y="4077072"/>
              <a:ext cx="2627784" cy="14401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3314142" y="4077072"/>
              <a:ext cx="2627784" cy="1440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-12623" y="574603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2015</a:t>
            </a:r>
          </a:p>
        </p:txBody>
      </p:sp>
    </p:spTree>
    <p:extLst>
      <p:ext uri="{BB962C8B-B14F-4D97-AF65-F5344CB8AC3E}">
        <p14:creationId xmlns:p14="http://schemas.microsoft.com/office/powerpoint/2010/main" val="8668358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Овал 53"/>
          <p:cNvSpPr/>
          <p:nvPr/>
        </p:nvSpPr>
        <p:spPr>
          <a:xfrm>
            <a:off x="2413549" y="1656184"/>
            <a:ext cx="4464496" cy="428447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4527410" y="908720"/>
            <a:ext cx="0" cy="4419872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738628" cy="867569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развития Югры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07324" y="1368152"/>
            <a:ext cx="2940540" cy="136815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ПОДГОТОВКА И РЕАЛИЗАЦИЯ ИНВЕСТИЦИОННЫХ ПРОЕКТОВ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879932" y="1340768"/>
            <a:ext cx="2940540" cy="136815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УЧАСТИЕ В РАЗРАБОТКЕ НПА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29980" y="4914546"/>
            <a:ext cx="2940540" cy="1404156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ИССЛЕДОВАНИЯ ЭКСПЕРТИЗЫ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963728" y="4914546"/>
            <a:ext cx="2856744" cy="1404156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ПРОДВИЖЕНИЕ ИНВЕСТИЦИОННОГО ПОТЕНЦИАЛА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736046" y="2160240"/>
            <a:ext cx="0" cy="465313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976036" y="3888432"/>
            <a:ext cx="6167964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0" y="3672408"/>
            <a:ext cx="6300192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2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77745" y="3240360"/>
            <a:ext cx="936104" cy="10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Прямоугольник 57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Группа 58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60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2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63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620688"/>
            <a:ext cx="9112150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Направления деятельности Фонда в 2015 году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Заголовок 1"/>
          <p:cNvSpPr txBox="1">
            <a:spLocks/>
          </p:cNvSpPr>
          <p:nvPr/>
        </p:nvSpPr>
        <p:spPr>
          <a:xfrm>
            <a:off x="8840897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6765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27384"/>
            <a:ext cx="9144000" cy="47667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развития Югры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И РЕАЛИЗАЦИЯ ИНВЕСТИЦИОННЫХ ПРОЕКТОВ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0" y="126876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Сургутский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окружной клинический центр охраны материнства и детства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2483768" y="1587564"/>
            <a:ext cx="656931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 постоянной основе проводился мониторинг реализации проекта:</a:t>
            </a:r>
          </a:p>
          <a:p>
            <a:pPr marL="228600" indent="-228600" algn="just">
              <a:buAutoNum type="arabicPeriod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Фондом были организованы заседания рабочих групп по контролю за исполнением Соглашения.</a:t>
            </a:r>
          </a:p>
          <a:p>
            <a:pPr marL="228600" indent="-228600" algn="just">
              <a:buAutoNum type="arabicPeriod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 целью применения методов проектного управления Фондом подготовлен паспорт проекта, детальный план график реализации проекта, реестры рисков, запущен макет информационной системы управления проектом и т. д.</a:t>
            </a:r>
          </a:p>
          <a:p>
            <a:pPr marL="228600" indent="-228600" algn="just">
              <a:buAutoNum type="arabicPeriod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 участии Фонда приняты: Распоряжение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Правительства автономного округа от 19.11.2015 №658-рп «О создании бюджетного учреждения Ханты-Мансийского автономного округа – Югры «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Сургутский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окружной клинический центр охраны материнства и детства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»; Распоряжение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Правительства автономного округа от 19.11.2015 №659-рп «О наделении исполнительных органов государственной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власти Ханты-Мансийского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автономного округа - Югры полномочиями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 реализации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соглашения о государственно-частном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партнерстве по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проектированию, строительству, оснащению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технической эксплуатации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клинического перинатального центра в городе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Сургуте от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26 декабря 2014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года»; Распоряжение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Правительства автономного округа от 19.11.2015 №660-рп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«О проекте создания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Сургутского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окружного клинического центра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охраны материнства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детства».</a:t>
            </a:r>
          </a:p>
          <a:p>
            <a:pPr marL="228600" indent="-228600" algn="just">
              <a:buAutoNum type="arabicPeriod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Проекту будет оказана государственная поддержка из средств бюджета Российской Федерации, в соответствии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постановлением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Правительства РФ №1044 от 11.10.2014 г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«Об утверждении программы поддержки инвестиционных проектов, реализуемых на территории РФ на основе проектного финансирования».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8892480" y="6573448"/>
            <a:ext cx="274503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6" name="Picture 2" descr="C:\Users\Admin\Downloads\bird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79" y="1712433"/>
            <a:ext cx="2262989" cy="178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Admin\Desktop\oKH\pic1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40" y="3780419"/>
            <a:ext cx="2250328" cy="137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11\Desktop\image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9" y="5544963"/>
            <a:ext cx="1193342" cy="74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11\Desktop\images (1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38" y="5501500"/>
            <a:ext cx="1243066" cy="79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11\Desktop\скачанные файлы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344" y="6292822"/>
            <a:ext cx="1640847" cy="63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11\Desktop\скачанные файлы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27" y="6477652"/>
            <a:ext cx="1342511" cy="27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11\Desktop\скачанные файлы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573267"/>
            <a:ext cx="678629" cy="91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579196" y="5281463"/>
            <a:ext cx="3778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проект представлены экспертные мнения: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19168" y="5536103"/>
            <a:ext cx="487331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q"/>
            </a:pPr>
            <a:r>
              <a:rPr lang="ru-RU" sz="1100" dirty="0"/>
              <a:t>ФГБУ «Северо-Западный федеральный медицинский исследовательский центр» Минздрава России; 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1100" dirty="0"/>
              <a:t>ФГБУ «Уральский научно-исследовательский институт охраны материнства и младенчества» Минздрава России; 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1100" dirty="0"/>
              <a:t>ФГБУ «Научно-исследовательский институт общей патологии и патофизиологии»; 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1100" dirty="0"/>
              <a:t>Факультет фундаментальной медицины МГУ им. М.В. Ломоносова</a:t>
            </a:r>
            <a:r>
              <a:rPr lang="ru-RU" sz="1100" dirty="0" smtClean="0"/>
              <a:t>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252478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27384"/>
            <a:ext cx="9144000" cy="47667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развития Югры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И РЕАЛИЗАЦИЯ ИНВЕСТИЦИОННЫХ ПРОЕКТОВ</a:t>
            </a: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34326"/>
              </p:ext>
            </p:extLst>
          </p:nvPr>
        </p:nvGraphicFramePr>
        <p:xfrm>
          <a:off x="107504" y="1412777"/>
          <a:ext cx="8928992" cy="506626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304256"/>
                <a:gridCol w="1152128"/>
                <a:gridCol w="1512168"/>
                <a:gridCol w="1296144"/>
                <a:gridCol w="2664296"/>
              </a:tblGrid>
              <a:tr h="5868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Крупнейшие проекты ГЧП при участии </a:t>
                      </a:r>
                      <a:r>
                        <a:rPr lang="ru-RU" sz="1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Фонда развития Югры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Планируемый объем инвестиций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Планируемый бюджетный эффект за период</a:t>
                      </a:r>
                      <a:r>
                        <a:rPr lang="ru-RU" sz="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реализации проекта</a:t>
                      </a:r>
                      <a:endParaRPr lang="ru-RU" sz="8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Планируемый срок</a:t>
                      </a:r>
                      <a:r>
                        <a:rPr lang="ru-RU" sz="1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строительства</a:t>
                      </a:r>
                      <a:endParaRPr lang="ru-RU" sz="1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Стадия проекта</a:t>
                      </a:r>
                    </a:p>
                  </a:txBody>
                  <a:tcPr anchor="ctr"/>
                </a:tc>
              </a:tr>
              <a:tr h="4694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Сургутский</a:t>
                      </a: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окружной клинический центр охраны материнства и детства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10,9 млрд. руб.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8,1 млрд. 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(период 2015-2024 гг.)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2015-2017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Фактически идет строительство центра</a:t>
                      </a:r>
                    </a:p>
                  </a:txBody>
                  <a:tcPr anchor="ctr"/>
                </a:tc>
              </a:tr>
              <a:tr h="4694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автодороги  Коммунистический-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Унъюган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6,3 млрд. руб.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млрд. руб.</a:t>
                      </a:r>
                    </a:p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(период 2016-2025 гг.)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2016-2018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 структурирован и готов к реализации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8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моста через р. Обь в  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Сургутском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районе</a:t>
                      </a:r>
                      <a:endParaRPr lang="ru-RU" sz="9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30,5 млрд. руб.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Рассчитывается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 концепции реализации проекта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86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транспортного коридора «Север-Юг» Советский-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Андра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-Надым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(моста через р. Обь в Октябрьском районе)</a:t>
                      </a:r>
                      <a:endParaRPr lang="ru-RU" sz="9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52,2 млрд. руб.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Более 100 млрд. руб.</a:t>
                      </a:r>
                    </a:p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(период 2016-2032 гг.)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 структурирован и готов к реализации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143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Строительство</a:t>
                      </a:r>
                      <a:r>
                        <a:rPr lang="ru-RU" sz="9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полигонов ТКО (Нефтеюганск, Нижневартовск, Ханты-Мансийск)</a:t>
                      </a:r>
                      <a:endParaRPr lang="ru-RU" sz="900" b="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5,7 млрд.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рублей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3,5 млрд. руб.</a:t>
                      </a:r>
                    </a:p>
                    <a:p>
                      <a:pPr algn="ctr"/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(период 2016-2038 гг.)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2016-2019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 по 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Нефтеюганскому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полигону структурирован и готов к реализации. По Ханты-Мансийску и Нижневартовску разрабатывается ПСД</a:t>
                      </a:r>
                      <a:endParaRPr lang="ru-RU" sz="9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143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автодороги с. 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Саранпауль</a:t>
                      </a:r>
                      <a:r>
                        <a:rPr lang="ru-RU" sz="9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порт на р. Обь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46 млрд.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Рассчитываются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Подготовка обоснования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 промышленному освоению Приполярного Урала, разработка концепции реализации проекта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694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инновационно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-образовательного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комплекса (Кампус)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77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млрд.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Рассчитывается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 концепции реализации проекта</a:t>
                      </a:r>
                    </a:p>
                  </a:txBody>
                  <a:tcPr anchor="ctr"/>
                </a:tc>
              </a:tr>
              <a:tr h="3659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индустриальных парков (Сургут, 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Нижевартовск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9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Нефтеюганский</a:t>
                      </a:r>
                      <a:r>
                        <a:rPr lang="ru-RU" sz="9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район)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1,8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млрд.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1,5 млрд. 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(период 2016-2035 гг.)</a:t>
                      </a:r>
                      <a:endParaRPr lang="ru-RU" sz="9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Оформление земельных участков,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начало строительства</a:t>
                      </a:r>
                      <a:endParaRPr lang="ru-RU" sz="9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934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ИТОГО: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230,4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9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9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9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" name="Заголовок 1"/>
          <p:cNvSpPr txBox="1">
            <a:spLocks/>
          </p:cNvSpPr>
          <p:nvPr/>
        </p:nvSpPr>
        <p:spPr>
          <a:xfrm>
            <a:off x="8892480" y="6573448"/>
            <a:ext cx="274503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4741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199302"/>
            <a:ext cx="2234852" cy="166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4" name="Группа 33"/>
          <p:cNvGrpSpPr/>
          <p:nvPr/>
        </p:nvGrpSpPr>
        <p:grpSpPr>
          <a:xfrm>
            <a:off x="51357" y="1335934"/>
            <a:ext cx="2216387" cy="1687152"/>
            <a:chOff x="89502" y="2204864"/>
            <a:chExt cx="3359967" cy="3081524"/>
          </a:xfrm>
        </p:grpSpPr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502" y="2204864"/>
              <a:ext cx="3259304" cy="3081524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39" name="TextBox 38"/>
            <p:cNvSpPr txBox="1"/>
            <p:nvPr/>
          </p:nvSpPr>
          <p:spPr>
            <a:xfrm>
              <a:off x="884958" y="4736116"/>
              <a:ext cx="2458176" cy="385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rgbClr val="C00000"/>
                  </a:solidFill>
                </a:rPr>
                <a:t>СОВЕТСКИЙ</a:t>
              </a:r>
              <a:endParaRPr lang="ru-RU" sz="1400" b="1" dirty="0">
                <a:solidFill>
                  <a:srgbClr val="C0000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540147" y="2645082"/>
              <a:ext cx="1909322" cy="385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rgbClr val="C00000"/>
                  </a:solidFill>
                </a:rPr>
                <a:t>НЯГАНЬ</a:t>
              </a:r>
              <a:endParaRPr lang="ru-RU" sz="1400" b="1" dirty="0">
                <a:solidFill>
                  <a:srgbClr val="C00000"/>
                </a:solidFill>
              </a:endParaRPr>
            </a:p>
          </p:txBody>
        </p:sp>
        <p:sp>
          <p:nvSpPr>
            <p:cNvPr id="41" name="Кольцо 40"/>
            <p:cNvSpPr/>
            <p:nvPr/>
          </p:nvSpPr>
          <p:spPr>
            <a:xfrm>
              <a:off x="1487621" y="4077652"/>
              <a:ext cx="204059" cy="215444"/>
            </a:xfrm>
            <a:prstGeom prst="donu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2" name="Кольцо 41"/>
            <p:cNvSpPr/>
            <p:nvPr/>
          </p:nvSpPr>
          <p:spPr>
            <a:xfrm>
              <a:off x="1929840" y="3439656"/>
              <a:ext cx="204059" cy="215444"/>
            </a:xfrm>
            <a:prstGeom prst="donu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36" name="Прямоугольник 35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27384"/>
            <a:ext cx="9144000" cy="47667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развития Югры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И РЕАЛИЗАЦИЯ ИНВЕСТИЦИОННЫХ ПРОЕКТОВ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483768" y="1268760"/>
            <a:ext cx="66602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Автомобильная дорога Коммунистический –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Унъюган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инвестиций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6,3 млрд.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Бюджетный эффект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 млрд.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Планируемые рабочие места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период строительства – 300 ед.;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Сроки строительства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2016-2018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Сокращение пути между населенными пунктами 100 км;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Стадия проекта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подготовлена конкурсная документация на заключение концессионного соглашения.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0" y="3140968"/>
            <a:ext cx="9144000" cy="22097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2483768" y="4987042"/>
            <a:ext cx="666023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Мостовой переход через реку Обь в Сургутском районе</a:t>
            </a:r>
          </a:p>
          <a:p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инвестиций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30,5 млрд. рублей;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Бюджетный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эффект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Рассчитывается;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Сроки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строительства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2017-2021 гг.;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Снижение нагрузки на действующий мостовой переход.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Стадия проекта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разработка концепции реализации проекта.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2483768" y="3211759"/>
            <a:ext cx="6660232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Нефтеюганский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комплексный межмуниципальный полигон ТКО</a:t>
            </a:r>
          </a:p>
          <a:p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инвестиций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1,5 млрд.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Бюджетный эффект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0,94 млрд.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Планируемые рабочие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места – 64 ед.;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Сроки строительства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2016-2018 гг.;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Стадия проекта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подготовлена конкурсная документация на заключение концессионного соглашения.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0" y="4938010"/>
            <a:ext cx="9144000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Заголовок 1"/>
          <p:cNvSpPr txBox="1">
            <a:spLocks/>
          </p:cNvSpPr>
          <p:nvPr/>
        </p:nvSpPr>
        <p:spPr>
          <a:xfrm>
            <a:off x="8892480" y="6573448"/>
            <a:ext cx="274503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6" name="Picture 15" descr="00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85184"/>
            <a:ext cx="2234852" cy="155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0372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ПОДГОТОВКА И РЕАЛИЗАЦИЯ ИНВЕСТИЦИОННЫХ ПРОЕКТОВ</a:t>
            </a:r>
          </a:p>
        </p:txBody>
      </p:sp>
      <p:pic>
        <p:nvPicPr>
          <p:cNvPr id="15" name="Picture 2" descr="Y:\ОИП\РЕЕСТР ПРОЕКТОВ И КОНКУРСОВ\!!!ПРОЕКТЫ В РАБОТЕ\ИНД ПАРКИ В РАБОТЕ\ИНДУСТРИАЛЬНЫЕ ПАРКИ ЮГРЫ\ИП СУРГУТ\Парк Гусар\макет\Surgut3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3" y="1402576"/>
            <a:ext cx="2981549" cy="152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f14\AppData\Local\Microsoft\Windows\Temporary Internet Files\Content.Outlook\BXPPHXLO\indusrtrial_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3" y="3247688"/>
            <a:ext cx="2981549" cy="157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3419872" y="1268760"/>
            <a:ext cx="5525513" cy="17383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Индустриальный парк в г. Сургут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Объем инвестиций – 553,5 млн. рублей;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эффект – 758,3 млн. рублей;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Планируемые рабочие места – 998 ед.;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Сроки строительства – 2016-2018 гг.;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Стадия проекта – разработка проектно-сметной документации;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–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производство блочной продукции и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электрощитового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оборудования.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419872" y="3212976"/>
            <a:ext cx="519092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Индустриальный парк в г. Нижневартовск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инвестиций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722,3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 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Бюджетный эффект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1 694,2 млрд.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Планируемые рабочие места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730 ед.;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Сроки строительства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2016-2018 гг.;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Стадия проекта – разработка проектно-сметной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документации;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Направление –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нефтесервис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0" y="3068960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0" y="5013176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24" name="Группа 23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892480" y="6573448"/>
            <a:ext cx="274503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5" name="Picture 3" descr="Y:\ОИП\РЕЕСТР ПРОЕКТОВ И КОНКУРСОВ\!!!ПРОЕКТЫ В РАБОТЕ\ИНД ПАРКИ В РАБОТЕ\ИНДУСТРИАЛЬНЫЕ ПАРКИ ЮГРЫ\ИП Приразломное\Макеты\Приразломное скриншот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2" y="5182160"/>
            <a:ext cx="2981550" cy="148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3419872" y="5110152"/>
            <a:ext cx="57241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Индустриальный парк в сфере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газопереработки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инвестиций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500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 рублей;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Бюджетный эффект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 1 млрд. рублей;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Планируемые рабочие места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300 ед.;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Сроки строительства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2016-2018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Стадия проекта – разработка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концепции</a:t>
            </a:r>
            <a:r>
              <a:rPr lang="ru-RU" sz="1400" dirty="0"/>
              <a:t>;</a:t>
            </a:r>
            <a:endParaRPr lang="ru-RU" sz="1400" dirty="0" smtClean="0"/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Направление – апробация новых технологий 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газопереработке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0292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27" descr="https://yt3.ggpht.com/-8gyjRIMfJpU/AAAAAAAAAAI/AAAAAAAAAAA/d8zuYNT01S8/s900-c-k-no/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373216"/>
            <a:ext cx="1087999" cy="108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http://www.minecora.ru/templates/images/silka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775" y="5122490"/>
            <a:ext cx="2232248" cy="63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Министерство образования и науки приглашает принять участие в реализации государственной Программы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672" y="5858515"/>
            <a:ext cx="1527556" cy="96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/>
          <p:cNvCxnSpPr/>
          <p:nvPr/>
        </p:nvCxnSpPr>
        <p:spPr>
          <a:xfrm>
            <a:off x="0" y="1340768"/>
            <a:ext cx="914400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73194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УЧАСТИЕ В РАЗРАБОТКЕ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НОРМАТИВНО-ПРАВОВЫХ АКТОВ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Группа 16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1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8892480" y="6573448"/>
            <a:ext cx="274503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179512" y="1484784"/>
            <a:ext cx="4428492" cy="7379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2015 году были подготовлены 14 предложений </a:t>
            </a: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Фонда, направленных на развитие инвестиционного законодательства и улучшение инвестиционного климата в 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Югре, в том числе при участии Фонда были разработаны НПА по следующим направлениям: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79512" y="2409863"/>
            <a:ext cx="4378520" cy="39604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Государственно-частное партнерство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9512" y="2960948"/>
            <a:ext cx="4378520" cy="39604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Концессионное законодательство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86378" y="3537012"/>
            <a:ext cx="4378520" cy="39604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Индустриальные парки и транспортно-логистические центры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86378" y="4041068"/>
            <a:ext cx="4378520" cy="39604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Предоставление земельных участков по масштабным проектам без проведения торгов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79512" y="4545124"/>
            <a:ext cx="4378520" cy="39604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Промышленная политика автономного округа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702747" y="1484784"/>
            <a:ext cx="4320480" cy="33233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Правительством автономного округа приняты следующие нормативно-правовые акты, разработанные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участием Фонда развития Югры: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Законопроект 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о внесении изменений в Закон ХМАО-Югры от 03.05.2000 г. № 26-оз «О регулировании  отдельных земельных отношений в ХМАО-Югре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», Законопроект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«О внесении изменений в Закон ХМАО-Югры «Об участии Ханты-Мансийского автономного округа-Югры в государственно-частных партнерствах», 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постановление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Правительства автономного округа от 14.08.20.15 г. №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270-п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распоряжение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Правительства автономного округа от 19.11.2015 №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658-рп, распоряжение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Правительства автономного округа от 19.11.2015 №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659-рп, распоряжение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Правительства автономного округа от 19.11.2015 №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660-рп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Распоряжение </a:t>
            </a:r>
            <a:r>
              <a:rPr lang="ru-RU" sz="1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Правительства автономного округа от 10.07.2015 №386-рп 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0" y="5077212"/>
            <a:ext cx="914400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35" name="Picture 11" descr="C:\Users\f11.UFOND\Desktop\Минпромторг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085184"/>
            <a:ext cx="2088232" cy="62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://www.mnr.gov.ru/bitrix/templates/mnr_main_up/pics/titl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165304"/>
            <a:ext cx="1672879" cy="64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Министерство здравоохранения Российской Федерации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420" y="6237312"/>
            <a:ext cx="2218588" cy="61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http://minfin.krskstate.ru/dat/pic/ban_slider/p-114.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632" y="5949280"/>
            <a:ext cx="841704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Картинки по запросу министерство транспорта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488" y="5117668"/>
            <a:ext cx="1924578" cy="56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36512" y="5182160"/>
            <a:ext cx="24502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постоянной осуществляет взаимодействие с федеральными структурами. Обсуждается актуальная проблематика в сфере создания и развития индустриальных парков, вопросы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федерального финансирования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инвестиционных проектов автономного округа, также ведется индивидуальная работа по отдельным крупномасштабным проектам.</a:t>
            </a:r>
          </a:p>
        </p:txBody>
      </p:sp>
      <p:pic>
        <p:nvPicPr>
          <p:cNvPr id="1053" name="Picture 29" descr="http://www.rdif.ru/image/logo.gi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661248"/>
            <a:ext cx="1788947" cy="36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466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ИССЛЕДОВАНИЯ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756717"/>
              </p:ext>
            </p:extLst>
          </p:nvPr>
        </p:nvGraphicFramePr>
        <p:xfrm>
          <a:off x="179512" y="1397000"/>
          <a:ext cx="8856984" cy="5294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8492"/>
                <a:gridCol w="4428492"/>
              </a:tblGrid>
              <a:tr h="402412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исследования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222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Маркетинговое исследование 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«Определение оптимальных вариантов и условий размещения и развития промышленной инфраструктуры в Ханты-Мансийском автономном округе-Югре»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Выявлена динамика развития муниципальных образований за период с 2005 по 2014 годы, проведено ранжирование муниципальных образований с учетом их инвестиционной привлекательности, выявлены приоритетные отрасли промышленности для развития в отобранных муниципалитетах на базе индустриальных парков, осуществлен отбор перспективных земельных участков для создания индустриальных парков и транспортно-логистических центров, подготовлены рекомендации по развитию индустриальных парков в Югре.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0914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Маркетинговое исследование рынка проектов государственно-частного партнерства в сфере строительства и эксплуатации спортивных сооружений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Целью исследования является рассмотрение возможности создания многофункционального и высокотехнологичного спортивного реабилитационного центра зимнего спорта мирового уровня для подготовки высококвалифицированных спортсменов в зимних видах спорта и эффективного использования спортивных технологий в укреплении здоровья различных групп населения автономного округа.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2609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Исследование по оценке введения налога на финансовый результат (НФР) на территории Ханты-Мансийского автономного округа-Югры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Полученные в результате исследования данные позволяют сделать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вывод о целесообразности реформирования действующего налогового законодательства РФ в отношении  нефтегазовой отрасли путем замены НДПИ на НФР в целях улучшения технико-экономических показателей отрасли и социально-экономических показателей экономики.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2609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Экспертизы за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2015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Проведено 7 экспертиз бизнес-планов, концепций и методик (бизнес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план ОАО «Югра-Плит», проект «Безопасный город», методики Росавтодора, проект «Ботанический сад-Климатрон», проект создания деревообрабатывающего предприятия в поселке </a:t>
                      </a:r>
                      <a:r>
                        <a:rPr lang="ru-RU" sz="11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Урманный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экспертиза мер поддержки лесопромышленной отрасли, бизнес-план создания промышленной площадки в </a:t>
                      </a:r>
                      <a:r>
                        <a:rPr lang="ru-RU" sz="11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Игриме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21" name="Прямая соединительная линия 20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Заголовок 1"/>
          <p:cNvSpPr txBox="1">
            <a:spLocks/>
          </p:cNvSpPr>
          <p:nvPr/>
        </p:nvSpPr>
        <p:spPr>
          <a:xfrm>
            <a:off x="8906009" y="6573448"/>
            <a:ext cx="23799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882780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2031511"/>
            <a:ext cx="6048672" cy="1469496"/>
          </a:xfrm>
          <a:prstGeom prst="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ИССЛЕДОВАНИЯ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10868" y="1268760"/>
            <a:ext cx="9144000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Концепция промышленной политики в Ханты-Мансийском автономном округе-Югре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3573016"/>
            <a:ext cx="914400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Концепция Бережливый регион в Ханты-Мансийском автономном округе-Югре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7544" y="2120871"/>
            <a:ext cx="1656184" cy="79208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Развитие  трудового потенциала автономного округа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550998" y="2120871"/>
            <a:ext cx="1656184" cy="79208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Развитие промышленной инфраструктуры  и обеспечение предприятий земельными ресурсами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53070" y="2120871"/>
            <a:ext cx="1656184" cy="79208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Содействие развитию предпринимательской  инициативы и внедрению современных стандартов управления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020272" y="2132856"/>
            <a:ext cx="1656184" cy="79208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Улучшение инвестиционной привлекательности проектов в промышленной сфере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16630" y="3861048"/>
            <a:ext cx="9144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77837" y="2924944"/>
            <a:ext cx="5650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Обеспечительные меры промышленной политики на основе факторного представления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671476" y="2924944"/>
            <a:ext cx="236502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Инструмент </a:t>
            </a:r>
          </a:p>
          <a:p>
            <a:pPr algn="ctr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егулирования на основе инвестиционного представления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671805" y="2031510"/>
            <a:ext cx="2363788" cy="1469497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-10868" y="1610955"/>
            <a:ext cx="9144000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создание комплекса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необходимых условий для успешного развития промышленного сектора автономного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округа.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 rot="16200000">
            <a:off x="-478246" y="2526463"/>
            <a:ext cx="1385949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МЕРОПРИЯТИЯ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0" y="1664804"/>
            <a:ext cx="9144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16706" y="3861048"/>
            <a:ext cx="9144000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достижение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синергетического эффекта от мероприятий по внедрению технологий бережливого производства в целях снижения затрат и повышения эффективности деятельности всех участников экономического процесса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059832" y="4352659"/>
            <a:ext cx="5832648" cy="588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продвижение / информационная поддержка, научно-методическое обеспечение, поддержка (обучение, консалтинг), стимулирующие механизмы, регулирующие механизмы, организационные механизмы)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039211" y="4987532"/>
            <a:ext cx="5832648" cy="588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ЖКХ, МО, здравоохранение, образование, государственные услуги населению, общественный транспорт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039211" y="5707612"/>
            <a:ext cx="5832648" cy="588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стратегическое планирование, оптимизация ключевых процессов, нормативно-правовое регулирование, механизмы контроля, координация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481269" y="4293096"/>
            <a:ext cx="2485950" cy="648072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Применение принципов бережливого производства в частном секторе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67544" y="4987532"/>
            <a:ext cx="2485950" cy="648072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Внедрение в государственном секторе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481269" y="5707612"/>
            <a:ext cx="2485950" cy="648072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Внедрение в исполнительных органах государственной власти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27782" y="6381328"/>
            <a:ext cx="8231568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Срок подготовки концепции январь 2016 года. Начало внедрения 1 этапа реализации концепции в 1 квартале 2016 года.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 rot="16200000">
            <a:off x="-459456" y="5115086"/>
            <a:ext cx="1385949" cy="396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МЕРОПРИЯТИЯ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438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ИССЛЕДОВАНИЯ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0" y="425996"/>
            <a:ext cx="9144000" cy="266700"/>
            <a:chOff x="0" y="1124744"/>
            <a:chExt cx="9144000" cy="266700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Заголовок 1"/>
          <p:cNvSpPr>
            <a:spLocks noGrp="1"/>
          </p:cNvSpPr>
          <p:nvPr>
            <p:ph type="ctrTitle"/>
          </p:nvPr>
        </p:nvSpPr>
        <p:spPr>
          <a:xfrm>
            <a:off x="31850" y="1268760"/>
            <a:ext cx="9112150" cy="504056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Определение оптимальных вариантов и условий размещения и развития промышленной инфраструктуры (индустриальные парки (ИП), транспортно-логистические центры (ТЛЦ)) в ХМАО-Югре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3" y="4464507"/>
            <a:ext cx="4137028" cy="2450152"/>
          </a:xfrm>
          <a:prstGeom prst="rect">
            <a:avLst/>
          </a:prstGeom>
        </p:spPr>
      </p:pic>
      <p:sp>
        <p:nvSpPr>
          <p:cNvPr id="36" name="Овал 35"/>
          <p:cNvSpPr/>
          <p:nvPr/>
        </p:nvSpPr>
        <p:spPr>
          <a:xfrm>
            <a:off x="2555776" y="6021288"/>
            <a:ext cx="117884" cy="113318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 smtClean="0">
                <a:solidFill>
                  <a:schemeClr val="bg1"/>
                </a:solidFill>
              </a:rPr>
              <a:t>1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2673660" y="6110043"/>
            <a:ext cx="117884" cy="113318"/>
          </a:xfrm>
          <a:prstGeom prst="ellipse">
            <a:avLst/>
          </a:prstGeom>
          <a:solidFill>
            <a:srgbClr val="007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36512" y="2118373"/>
            <a:ext cx="4569076" cy="2169786"/>
          </a:xfrm>
          <a:prstGeom prst="rect">
            <a:avLst/>
          </a:prstGeom>
          <a:noFill/>
        </p:spPr>
        <p:txBody>
          <a:bodyPr wrap="square" lIns="91403" tIns="45701" rIns="91403" bIns="45701" rtlCol="0">
            <a:spAutoFit/>
          </a:bodyPr>
          <a:lstStyle/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Сбор информации о социально-экономическом положении 22 муниципальных образований Югры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Выявление динамики развития муниципальных образований за период с 2005 по 2014 гг.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Ранжирование муниципальных образований с учетом их инвестиционной привлекательности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Выявление приоритетных отраслей промышленности для развития в отобранных муниципальных образованиях</a:t>
            </a:r>
          </a:p>
          <a:p>
            <a:pPr marL="342768" indent="-342768" algn="just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Отбор перспективных земельных участков для создания индустриальных парков и транспортно-логистических центров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Подготовка рекомендаций по развитию отрасли индустриальных парков в Ханты-Мансийском автономном округе-Югре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>
                <a:latin typeface="Times New Roman" pitchFamily="18" charset="0"/>
                <a:cs typeface="Times New Roman" pitchFamily="18" charset="0"/>
              </a:rPr>
              <a:t>Подготовка дорожных карт создания и развития индустриальных парков на перспективных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площадках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Осуществление работы с инвесторами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Заголовок 1"/>
          <p:cNvSpPr txBox="1">
            <a:spLocks/>
          </p:cNvSpPr>
          <p:nvPr/>
        </p:nvSpPr>
        <p:spPr>
          <a:xfrm>
            <a:off x="-26334" y="1764342"/>
            <a:ext cx="4310302" cy="368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Исследование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Заголовок 1"/>
          <p:cNvSpPr txBox="1">
            <a:spLocks/>
          </p:cNvSpPr>
          <p:nvPr/>
        </p:nvSpPr>
        <p:spPr>
          <a:xfrm>
            <a:off x="4838472" y="1764342"/>
            <a:ext cx="4310302" cy="368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Результаты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>
            <a:off x="7698" y="2100774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7698" y="4293096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7698" y="1772816"/>
            <a:ext cx="9144000" cy="0"/>
          </a:xfrm>
          <a:prstGeom prst="line">
            <a:avLst/>
          </a:prstGeom>
          <a:ln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342558"/>
              </p:ext>
            </p:extLst>
          </p:nvPr>
        </p:nvGraphicFramePr>
        <p:xfrm>
          <a:off x="3635897" y="4365104"/>
          <a:ext cx="2952328" cy="2433748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2088231"/>
                <a:gridCol w="864097"/>
              </a:tblGrid>
              <a:tr h="2098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Местоположение приоритетных</a:t>
                      </a:r>
                      <a:r>
                        <a:rPr lang="ru-RU" sz="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земельных участков для ИП (9 </a:t>
                      </a:r>
                      <a:r>
                        <a:rPr lang="ru-RU" sz="8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зем.уч</a:t>
                      </a:r>
                      <a:r>
                        <a:rPr lang="ru-RU" sz="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8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Нижневартовск, ул. 4ПС, д.28а, Северный промышленный район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 га</a:t>
                      </a:r>
                      <a:endParaRPr lang="ru-RU" sz="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8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Нижневартовск, севернее ж/д станции Нижневартовск-1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391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Нижневартовск, </a:t>
                      </a:r>
                      <a:r>
                        <a:rPr lang="ru-RU" sz="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зоне 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ГПЗ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147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востоке г. Нижневартовск, на пересечении автодорог Нижневартовск – </a:t>
                      </a: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Излучинск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Восточного </a:t>
                      </a:r>
                      <a:r>
                        <a:rPr lang="ru-RU" sz="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объезда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8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Сургут, Восточная объездная дорога, район дамбы ГРЭС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049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Сургут, Западный район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10,31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8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Нефтеюганский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район, месторождение «</a:t>
                      </a: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Приразломное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8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Нижневартовский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район, пгт. </a:t>
                      </a: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Излучинск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в </a:t>
                      </a: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промзоне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ГРЭС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12,83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8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Октябрьский район, пгт. Приобье, ул. Береговая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837146"/>
              </p:ext>
            </p:extLst>
          </p:nvPr>
        </p:nvGraphicFramePr>
        <p:xfrm>
          <a:off x="6660233" y="4365104"/>
          <a:ext cx="2376264" cy="1706880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512167"/>
                <a:gridCol w="864097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Местоположение приоритетных</a:t>
                      </a:r>
                      <a:r>
                        <a:rPr lang="ru-RU" sz="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земельных участков для ТЛЦ (4 </a:t>
                      </a:r>
                      <a:r>
                        <a:rPr lang="ru-RU" sz="8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зем.уч</a:t>
                      </a:r>
                      <a:r>
                        <a:rPr lang="ru-RU" sz="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lang="ru-RU" sz="8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Площадь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Сургутский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район, западнее п. </a:t>
                      </a: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Барсово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 га</a:t>
                      </a:r>
                      <a:endParaRPr lang="ru-RU" sz="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Октябрьский район, пгт. Приобье, ул. Береговая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Сургут, </a:t>
                      </a:r>
                      <a:r>
                        <a:rPr lang="ru-RU" sz="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район 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дамбы ГРЭС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востоке г. Нижневартовск, на пересечении автодорог Нижневартовск – </a:t>
                      </a:r>
                      <a:r>
                        <a:rPr lang="ru-RU" sz="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Излучинск</a:t>
                      </a: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Восточного объезда г. Нижневартовска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га</a:t>
                      </a:r>
                      <a:endParaRPr lang="ru-RU" sz="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7" name="Овал 36"/>
          <p:cNvSpPr/>
          <p:nvPr/>
        </p:nvSpPr>
        <p:spPr>
          <a:xfrm>
            <a:off x="6660232" y="6134606"/>
            <a:ext cx="288032" cy="246722"/>
          </a:xfrm>
          <a:prstGeom prst="ellipse">
            <a:avLst/>
          </a:prstGeom>
          <a:solidFill>
            <a:srgbClr val="007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6660232" y="6469002"/>
            <a:ext cx="288032" cy="246722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7011832" y="6073710"/>
            <a:ext cx="2017899" cy="368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Земельные участки для ИП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Заголовок 1"/>
          <p:cNvSpPr txBox="1">
            <a:spLocks/>
          </p:cNvSpPr>
          <p:nvPr/>
        </p:nvSpPr>
        <p:spPr>
          <a:xfrm>
            <a:off x="7018597" y="6408106"/>
            <a:ext cx="2017899" cy="368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Земельные участки для ТЛЦ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2221868" y="5877272"/>
            <a:ext cx="117884" cy="113318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6" name="Овал 45"/>
          <p:cNvSpPr/>
          <p:nvPr/>
        </p:nvSpPr>
        <p:spPr>
          <a:xfrm>
            <a:off x="971600" y="5445224"/>
            <a:ext cx="117884" cy="113318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 smtClean="0">
                <a:solidFill>
                  <a:schemeClr val="bg1"/>
                </a:solidFill>
              </a:rPr>
              <a:t>1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2501734" y="6182992"/>
            <a:ext cx="117884" cy="113318"/>
          </a:xfrm>
          <a:prstGeom prst="ellipse">
            <a:avLst/>
          </a:prstGeom>
          <a:solidFill>
            <a:srgbClr val="007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 smtClean="0">
                <a:solidFill>
                  <a:schemeClr val="bg1"/>
                </a:solidFill>
              </a:rPr>
              <a:t>1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2221868" y="6021288"/>
            <a:ext cx="117884" cy="113318"/>
          </a:xfrm>
          <a:prstGeom prst="ellipse">
            <a:avLst/>
          </a:prstGeom>
          <a:solidFill>
            <a:srgbClr val="007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 smtClean="0">
                <a:solidFill>
                  <a:schemeClr val="bg1"/>
                </a:solidFill>
              </a:rPr>
              <a:t>2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1089484" y="5384814"/>
            <a:ext cx="117884" cy="113318"/>
          </a:xfrm>
          <a:prstGeom prst="ellipse">
            <a:avLst/>
          </a:prstGeom>
          <a:solidFill>
            <a:srgbClr val="007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 smtClean="0">
                <a:solidFill>
                  <a:schemeClr val="bg1"/>
                </a:solidFill>
              </a:rPr>
              <a:t>1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2012484" y="6126333"/>
            <a:ext cx="117884" cy="113318"/>
          </a:xfrm>
          <a:prstGeom prst="ellipse">
            <a:avLst/>
          </a:prstGeom>
          <a:solidFill>
            <a:srgbClr val="007000"/>
          </a:solidFill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dirty="0" smtClean="0">
                <a:solidFill>
                  <a:schemeClr val="bg1"/>
                </a:solidFill>
              </a:rPr>
              <a:t>1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8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79698" y="2276872"/>
            <a:ext cx="4569076" cy="1785066"/>
          </a:xfrm>
          <a:prstGeom prst="rect">
            <a:avLst/>
          </a:prstGeom>
          <a:noFill/>
        </p:spPr>
        <p:txBody>
          <a:bodyPr wrap="square" lIns="91403" tIns="45701" rIns="91403" bIns="45701" rtlCol="0">
            <a:spAutoFit/>
          </a:bodyPr>
          <a:lstStyle/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Методика ранжирования МО в части их инвестиционной привлекательности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Рекомендации по развитию приоритетных отраслей промышленности в МО с соответствующими предпосылками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База инвестиционных площадок, перспективных для создания индустриальных парков, и рекомендации по их развитию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Рекомендации по разработке отдельных мер поддержки отрасли индустриальных парков в Ханты-Мансийском автономном округе-Югре</a:t>
            </a:r>
          </a:p>
          <a:p>
            <a:pPr marL="342768" indent="-342768">
              <a:buFont typeface="Wingdings" panose="05000000000000000000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Разработан план мероприятий по созданию и развитию на территории автономного округа индустриальных парков, в том числе план разработки НПА по мерам поддержки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7491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ПРОДВИЖЕНИЕ ИНВЕСТИЦИОННОГО ПОТЕНЦИАЛА ЮГРЫ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80112" y="2940465"/>
            <a:ext cx="3420380" cy="586861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Инвестиционная карта (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Инвесткарта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 на 3 языках (русский, английский, немецкий)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580112" y="3635944"/>
            <a:ext cx="3420380" cy="1233216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Новые разделы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Инвесткарты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Югры: социальные проекты, территория экономического развития, проекты муниципальных образований, действующие производства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51520" y="2466555"/>
            <a:ext cx="8748972" cy="36004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Инвестиционная карта Югры /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map.investugra.ru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(развитие в 2015 году)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143508" y="2348880"/>
            <a:ext cx="8856984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153699" y="1340768"/>
            <a:ext cx="88703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Фонд выстраивает и развивает отношения с корпоративными и институциональными инвесторами, институтами развития, способствует продвижению автономного округа в инвестиционной среде, в том числе благодаря созданию и развитию современных информационных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ресурсов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Инвестиционной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карты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Инвестиционного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портала Ханты-Мансийского автономного округа – Югры.</a:t>
            </a:r>
          </a:p>
        </p:txBody>
      </p:sp>
      <p:pic>
        <p:nvPicPr>
          <p:cNvPr id="25" name="Picture 4" descr="http://www.kitguru.net/wp-content/uploads/2014/05/android-ios1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9" y="6021288"/>
            <a:ext cx="975910" cy="69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Скругленный прямоугольник 26"/>
          <p:cNvSpPr/>
          <p:nvPr/>
        </p:nvSpPr>
        <p:spPr>
          <a:xfrm>
            <a:off x="1259632" y="6021288"/>
            <a:ext cx="7299718" cy="79208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lIns="39000" tIns="0" rIns="0" bIns="0" anchor="ctr"/>
          <a:lstStyle/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Инвестиционная карта Югры была представлена Фондом в составе экспозиций на: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Югорском промышленном форуме;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Международном инвестиционном форуме Сочи.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580112" y="5010659"/>
            <a:ext cx="3420380" cy="920881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Ведется работа по синхронизации с Территориальной информационной системой (инвестпроекты, информация о земельных участках)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f11.UFOND\Desktop\Карта_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9" y="2923128"/>
            <a:ext cx="5357592" cy="300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31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ПРОДВИЖЕНИЕ ИНВЕСТИЦИОННОГО ПОТЕНЦИАЛА ЮГРЫ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220072" y="2708920"/>
            <a:ext cx="3715412" cy="776567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Сервис «Заявка инвестора» – подача заявки на сопровождение инвестиционного проекта в режиме </a:t>
            </a:r>
            <a:r>
              <a:rPr lang="en-US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on-line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220071" y="3645024"/>
            <a:ext cx="3715413" cy="794604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Сервис «Задать вопрос» - направление обращения в органы власти автономного округа и институты развити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я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51520" y="2276872"/>
            <a:ext cx="8683963" cy="36004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Новый Инвестиционный портал ХМАО – Югры /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new.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investugra.ru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143508" y="2204864"/>
            <a:ext cx="8856984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5220071" y="5445224"/>
            <a:ext cx="3533719" cy="115212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lIns="39000" tIns="0" rIns="0" bIns="0" anchor="ctr"/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портале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доступны информационные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блоки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для регулярного ознакомления с новостной лентой,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отдельной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новостью или мероприятием можно поделиться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социальных сетях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220072" y="4581128"/>
            <a:ext cx="3715412" cy="72008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Проекты, размещенные на инвестиционном портале полностью синхронизированы с инвестиционной картой Югры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3699" y="1250757"/>
            <a:ext cx="88703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Фондом развития Югры в 2015 году представлен Инвестиционный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портал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обновленном дизайне и расширенным пользовательским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функционалом. Портал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доступен на  4 языках (русский, английский, немецкий, китайский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 Для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более удобной работы на портале, разработаны интерактивные формы для обращения инвесторов и пользователей портала.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3" y="2754568"/>
            <a:ext cx="5029001" cy="391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25556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ПРОДВИЖЕНИЕ ИНВЕСТИЦИОННОГО ПОТЕНЦИАЛА ЮГРЫ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5325" y="1484784"/>
            <a:ext cx="8709447" cy="344747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XIV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Международный инвестиционный форум «Сочи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2015»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0633" y="1757715"/>
            <a:ext cx="62530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56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соответствии с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распоряжением Правительства автономного округа 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671-рп от 12.12.2014 г. «О плане мероприятий (дорожной карте) по обеспечению благоприятного инвестиционного климата 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ХМАО –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Югре» Фонд развития Югры организовал системную работу по позиционированию инвестиционных возможностей автономного округа на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российских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зарубежных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мероприятиях. </a:t>
            </a:r>
          </a:p>
          <a:p>
            <a:pPr indent="3556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Фонд организовал участие Ханты-Мансийского автономного округа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– Югры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инвестфоруме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«Сочи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 2015».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Была разработана и представлена интерактивная 3D-презентация инвестиционного потенциала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автономного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3" descr="C:\Users\f4\AppData\Local\Microsoft\Windows\Temporary Internet Files\Content.Outlook\88G6UOLI\Медведев на стенде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655" y="1947004"/>
            <a:ext cx="2504686" cy="166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f4\AppData\Local\Microsoft\Windows\Temporary Internet Files\Content.Outlook\88G6UOLI\IMG_492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25" y="3725405"/>
            <a:ext cx="2520280" cy="168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2713180" y="3698448"/>
            <a:ext cx="62646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округа «Югра – территория развития и инвестиций», которая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визуализирует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действующую в регионе систему поддержки и развития инвестиционной деятельности, реализуемые и планируемые к реализации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инвестпроекты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5" descr="C:\Users\f4\Desktop\Экспо 15\image (4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867" y="4516527"/>
            <a:ext cx="2486402" cy="186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107504" y="5541039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Фонд представлял автономный округ в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мероприятиях деловой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программы:</a:t>
            </a:r>
          </a:p>
          <a:p>
            <a:pPr marL="171450" indent="-171450">
              <a:buFont typeface="Wingdings" pitchFamily="2" charset="2"/>
              <a:buChar char="§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VI Международного форума  «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Индустриальные проекты в России –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2015» (г. Москва)</a:t>
            </a:r>
          </a:p>
          <a:p>
            <a:pPr marL="171450" indent="-171450">
              <a:buFont typeface="Wingdings" pitchFamily="2" charset="2"/>
              <a:buChar char="§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Международной промышленной выставки «ИННОПРОМ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2015» (г. Екатеринбург)</a:t>
            </a:r>
          </a:p>
          <a:p>
            <a:pPr marL="171450" indent="-171450">
              <a:buFont typeface="Wingdings" pitchFamily="2" charset="2"/>
              <a:buChar char="§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Круглый стол «Применение Методики по отбору региональных ГЧП проектов. Создание и функционирование СВП с автомобилей грузоподъемностью свыше 12 тонн»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797613" y="4437113"/>
            <a:ext cx="3502580" cy="1025534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Фонд установил партнерские отношения с рядом компаний в рамках Второго Российского-Китайского ЭКСПО в Харбине, КНР (Китайская компания  «HOTO 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Инжиниринг», Китайско-белорусский </a:t>
            </a:r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индустриальный 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парк, Руководство </a:t>
            </a:r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Делового клуба 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ШОС).</a:t>
            </a:r>
            <a:endParaRPr lang="ru-RU" sz="10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8749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Прямая соединительная линия 32"/>
          <p:cNvCxnSpPr/>
          <p:nvPr/>
        </p:nvCxnSpPr>
        <p:spPr>
          <a:xfrm>
            <a:off x="0" y="126876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ПРОДВИЖЕНИЕ ИНВЕСТИЦИОННОГО ПОТЕНЦИАЛА ЮГРЫ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8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1025" y="1518720"/>
            <a:ext cx="8853463" cy="64807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Круглый стол «Индустриальные парки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ХМАО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Югры: перспективы развития»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рамках деловой программы Югорского промышленного форума 2015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563888" y="4490397"/>
            <a:ext cx="5400600" cy="88214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effectLst/>
                <a:latin typeface="Times New Roman" pitchFamily="18" charset="0"/>
                <a:cs typeface="Times New Roman" pitchFamily="18" charset="0"/>
              </a:rPr>
              <a:t>Экспозици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я Фонда, представленная на Югорском промышленном форуме, была посвящена созданию и развитию индустриальных парков как точек промышленного роста автономного округа.</a:t>
            </a:r>
            <a:endParaRPr lang="ru-RU" sz="1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4" descr="промышленный форум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610865"/>
            <a:ext cx="4104456" cy="84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f4\Desktop\Фонд развития\ЮПФ 2015\DSCN299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135" y="2246084"/>
            <a:ext cx="2971353" cy="208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111025" y="2246084"/>
            <a:ext cx="58326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Фонд развития Югры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организовал круглый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стол, посвященный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экспертному обсуждению актуальных вопросов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создания и развития индустриальных парков 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Югре.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lvl="0" indent="2667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работе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приняли участие руководители исполнительных органов государственной власти автономного округа и местного самоуправления,  представители бизнеса, эксперты Ассоциации индустриальных парков, ООО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ИТП«Град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», ООО «Холдинг KPI», ОАО «Сбербанк России», Технопарка высоких технологий, Фонда поддержки предпринимательства Югры.</a:t>
            </a:r>
          </a:p>
        </p:txBody>
      </p:sp>
      <p:pic>
        <p:nvPicPr>
          <p:cNvPr id="25" name="Picture 3" descr="C:\Users\f11.UFOND\Desktop\20150415_12232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07422"/>
            <a:ext cx="3233563" cy="242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4269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8753790" y="0"/>
            <a:ext cx="3902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764704"/>
            <a:ext cx="8856984" cy="43204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ПОКАЗАТЕЛИ ДЕЯТЕЛЬНОСТИ ФОНДА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-4982" y="1268760"/>
            <a:ext cx="9144000" cy="72008"/>
            <a:chOff x="686358" y="4077072"/>
            <a:chExt cx="10511644" cy="144016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686358" y="4077072"/>
              <a:ext cx="2627784" cy="144016"/>
            </a:xfrm>
            <a:prstGeom prst="rect">
              <a:avLst/>
            </a:prstGeom>
            <a:solidFill>
              <a:srgbClr val="64C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8570218" y="4077072"/>
              <a:ext cx="2627784" cy="14401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5941926" y="4077072"/>
              <a:ext cx="2627784" cy="14401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3314142" y="4077072"/>
              <a:ext cx="2627784" cy="1440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9" name="Группа 18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3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038114"/>
              </p:ext>
            </p:extLst>
          </p:nvPr>
        </p:nvGraphicFramePr>
        <p:xfrm>
          <a:off x="288919" y="1656374"/>
          <a:ext cx="8603561" cy="48689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49740"/>
                <a:gridCol w="857477"/>
                <a:gridCol w="989084"/>
                <a:gridCol w="1053630"/>
                <a:gridCol w="1053630"/>
              </a:tblGrid>
              <a:tr h="653777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 измерения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Значение за 2015 год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Факт за </a:t>
                      </a:r>
                    </a:p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2015 год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Значение за 2016 год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439730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инвестиций, привлекаемых в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проекты, которые сопровождает Фонд </a:t>
                      </a: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режиме “Одного окна”, в том числе: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руб.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1 000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1 238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414404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объем инвестиций, привлекаемых в </a:t>
                      </a: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проекты,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которые реализуются </a:t>
                      </a: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финансовым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участием Фонда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руб.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554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293154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создаваемых индустриальных парков (ИП)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</a:t>
                      </a: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293154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резидентов ИП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</a:t>
                      </a: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439730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создаваемых рабочих мест по проектам, которые сопровождает Фонд в </a:t>
                      </a: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режиме «Одного окна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</a:t>
                      </a: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350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289490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Совокупный объем привлеченных средств в ходе реализации проектов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ГЧП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руб.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10 000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10 000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199766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создаваемых рабочих мест при реализации проектов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ГЧП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293154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 объем привлеченных инвестиций 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11 000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1 238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11 500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207203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количество создаваемых рабочих мест 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650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399530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фактический бюджетный </a:t>
                      </a: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эффект от реализации проектов </a:t>
                      </a:r>
                      <a:endParaRPr lang="ru-RU" sz="1100" b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руб.,  ежегодно)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  <a:tr h="945878">
                <a:tc>
                  <a:txBody>
                    <a:bodyPr/>
                    <a:lstStyle/>
                    <a:p>
                      <a:pPr marL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предложений Фонда, направленных на развитие инвестиционного законодательства и улучшение инвестиционного климата в </a:t>
                      </a:r>
                      <a:r>
                        <a:rPr lang="ru-RU" sz="11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Югре</a:t>
                      </a:r>
                      <a:endParaRPr lang="ru-RU" sz="11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/>
                </a:tc>
              </a:tr>
            </a:tbl>
          </a:graphicData>
        </a:graphic>
      </p:graphicFrame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79512" y="1340768"/>
            <a:ext cx="885698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Целевые показатели эффективности деятельности Фонда на 2015 и 2016 годы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58898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xn--80ardojebip.xn--p1ai/upload/iblock/a92/a92f5c5a050e0d0d2e169079fa77e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538" y="2070291"/>
            <a:ext cx="2664585" cy="266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-bc.ru/media/SBC-article/0cdcdce5-0d05-4c61-af1c-e2ec64f37dd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436" y="5408290"/>
            <a:ext cx="2193091" cy="145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f12\Desktop\Логотипы\втб капитал 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0" y="836712"/>
            <a:ext cx="2850459" cy="48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f12\Desktop\Логотипы\PMA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42" y="3107944"/>
            <a:ext cx="2396146" cy="132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12\Desktop\Логотипы\pwc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241" y="1030194"/>
            <a:ext cx="1530288" cy="119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12\Desktop\Логотипы\газпромбанк 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6" b="11292"/>
          <a:stretch/>
        </p:blipFill>
        <p:spPr bwMode="auto">
          <a:xfrm>
            <a:off x="91320" y="1482420"/>
            <a:ext cx="2195736" cy="1215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f12\Desktop\Логотипы\герберт смит 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7963"/>
            <a:ext cx="2591664" cy="112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12\Desktop\Логотипы\РФПИ 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4" t="36610" r="14291" b="26780"/>
          <a:stretch/>
        </p:blipFill>
        <p:spPr bwMode="auto">
          <a:xfrm>
            <a:off x="5208732" y="3787655"/>
            <a:ext cx="3298536" cy="10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12\Desktop\Логотипы\сбербанк 1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0" t="1" r="21998" b="8593"/>
          <a:stretch/>
        </p:blipFill>
        <p:spPr bwMode="auto">
          <a:xfrm>
            <a:off x="3354681" y="691859"/>
            <a:ext cx="344956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12\Downloads\ростелеком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149" y="5599441"/>
            <a:ext cx="2353648" cy="137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8048132" y="2360684"/>
            <a:ext cx="865858" cy="1175498"/>
            <a:chOff x="8087132" y="2837281"/>
            <a:chExt cx="865858" cy="1175498"/>
          </a:xfrm>
        </p:grpSpPr>
        <p:pic>
          <p:nvPicPr>
            <p:cNvPr id="1035" name="Picture 11" descr="C:\Users\f12\Desktop\Логотипы\юпк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7132" y="2837281"/>
              <a:ext cx="865858" cy="820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8131172" y="3643447"/>
              <a:ext cx="7777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/>
                <a:t>Ю П К</a:t>
              </a:r>
              <a:endParaRPr lang="ru-RU" b="1" dirty="0"/>
            </a:p>
          </p:txBody>
        </p:sp>
      </p:grpSp>
      <p:pic>
        <p:nvPicPr>
          <p:cNvPr id="12" name="Picture 6" descr="http://t3.gstatic.com/images?q=tbn:ANd9GcRvwkWdjA-ICJsfBpp8THrO0DH8UPiDsXRZKOvy0P66dqvlrYcp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887" y="5968806"/>
            <a:ext cx="2201644" cy="85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2353641" y="1359051"/>
            <a:ext cx="1143000" cy="1330136"/>
            <a:chOff x="5056938" y="5230585"/>
            <a:chExt cx="1143000" cy="1330136"/>
          </a:xfrm>
        </p:grpSpPr>
        <p:pic>
          <p:nvPicPr>
            <p:cNvPr id="13" name="Picture 8" descr="https://lh6.googleusercontent.com/-dpHgkVDVZSc/AAAAAAAAAAI/AAAAAAAAABo/wN_WquH3U2k/s120-c/photo.jp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6938" y="5230585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5211753" y="6191389"/>
              <a:ext cx="8333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err="1" smtClean="0"/>
                <a:t>Ростех</a:t>
              </a:r>
              <a:endParaRPr lang="ru-RU" b="1" dirty="0"/>
            </a:p>
          </p:txBody>
        </p:sp>
      </p:grpSp>
      <p:pic>
        <p:nvPicPr>
          <p:cNvPr id="1034" name="Picture 10" descr="http://popnano.ru/images/news/lider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767" y="4572712"/>
            <a:ext cx="2021444" cy="86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f11.UFOND\AppData\Local\Microsoft\Windows\Temporary Internet Files\Content.Outlook\Y5K4EPR6\logo-small_orbis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205" y="2800658"/>
            <a:ext cx="1901559" cy="76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Рисунок 37" descr="http://www.tpphmao.ru/images/logo.png"/>
          <p:cNvPicPr/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0" y="4610975"/>
            <a:ext cx="1767458" cy="6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4" name="Picture 4" descr="http://technosider.com/uploads/images/00/00/06/2014/04/24/0c5388_orig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452320" y="4797152"/>
            <a:ext cx="1115616" cy="418504"/>
          </a:xfrm>
          <a:prstGeom prst="rect">
            <a:avLst/>
          </a:prstGeom>
          <a:noFill/>
        </p:spPr>
      </p:pic>
      <p:pic>
        <p:nvPicPr>
          <p:cNvPr id="5126" name="Picture 6" descr="http://hh.ru/employer-logo/1251289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858000" y="5229200"/>
            <a:ext cx="2286000" cy="733426"/>
          </a:xfrm>
          <a:prstGeom prst="rect">
            <a:avLst/>
          </a:prstGeom>
          <a:noFill/>
        </p:spPr>
      </p:pic>
      <p:grpSp>
        <p:nvGrpSpPr>
          <p:cNvPr id="37" name="Группа 36"/>
          <p:cNvGrpSpPr/>
          <p:nvPr/>
        </p:nvGrpSpPr>
        <p:grpSpPr>
          <a:xfrm>
            <a:off x="144016" y="5805264"/>
            <a:ext cx="2195736" cy="689821"/>
            <a:chOff x="0" y="5949280"/>
            <a:chExt cx="2195736" cy="689821"/>
          </a:xfrm>
        </p:grpSpPr>
        <p:pic>
          <p:nvPicPr>
            <p:cNvPr id="2066" name="Picture 18" descr="http://konti-press.ru/downloads/images/tppkk.gif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49280"/>
              <a:ext cx="1243678" cy="689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1259632" y="5949280"/>
              <a:ext cx="936104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700" b="1" dirty="0" smtClean="0"/>
                <a:t>ТОРГОВО-ПРОМЫШЛЕННАЯ ПАЛАТА</a:t>
              </a:r>
            </a:p>
            <a:p>
              <a:r>
                <a:rPr lang="ru-RU" sz="700" dirty="0" smtClean="0"/>
                <a:t>КРАСНОДАРСКОГО КРАЯ</a:t>
              </a:r>
              <a:endParaRPr lang="ru-RU" sz="700" dirty="0"/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-10868" y="0"/>
            <a:ext cx="9144000" cy="435521"/>
          </a:xfrm>
          <a:prstGeom prst="rect">
            <a:avLst/>
          </a:prstGeom>
          <a:gradFill>
            <a:gsLst>
              <a:gs pos="0">
                <a:srgbClr val="09729F"/>
              </a:gs>
              <a:gs pos="3000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0" name="Группа 39"/>
          <p:cNvGrpSpPr/>
          <p:nvPr/>
        </p:nvGrpSpPr>
        <p:grpSpPr>
          <a:xfrm>
            <a:off x="-10868" y="425996"/>
            <a:ext cx="9144000" cy="266700"/>
            <a:chOff x="0" y="1124744"/>
            <a:chExt cx="9144000" cy="266700"/>
          </a:xfrm>
        </p:grpSpPr>
        <p:pic>
          <p:nvPicPr>
            <p:cNvPr id="41" name="Picture 3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3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1124744"/>
              <a:ext cx="400050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5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6436" y="1134269"/>
              <a:ext cx="1147564" cy="257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4" name="Picture 12" descr="G:\work\ДСМИ\11общие материалы\Герб округа copy.png"/>
          <p:cNvPicPr>
            <a:picLocks noChangeAspect="1" noChangeArrowheads="1"/>
          </p:cNvPicPr>
          <p:nvPr/>
        </p:nvPicPr>
        <p:blipFill>
          <a:blip r:embed="rId24" cstate="email"/>
          <a:srcRect/>
          <a:stretch>
            <a:fillRect/>
          </a:stretch>
        </p:blipFill>
        <p:spPr bwMode="auto">
          <a:xfrm>
            <a:off x="0" y="17715"/>
            <a:ext cx="577838" cy="67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Заголовок 1"/>
          <p:cNvSpPr txBox="1">
            <a:spLocks/>
          </p:cNvSpPr>
          <p:nvPr/>
        </p:nvSpPr>
        <p:spPr>
          <a:xfrm>
            <a:off x="0" y="-27384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Фонд развития Югры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549" y="3944973"/>
            <a:ext cx="1611290" cy="1253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http://hh.ru/employer-logo/1386286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641" y="4909143"/>
            <a:ext cx="1952625" cy="59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Заголовок 1"/>
          <p:cNvSpPr txBox="1">
            <a:spLocks/>
          </p:cNvSpPr>
          <p:nvPr/>
        </p:nvSpPr>
        <p:spPr>
          <a:xfrm>
            <a:off x="8892480" y="6573448"/>
            <a:ext cx="346511" cy="284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8910228" y="6280020"/>
            <a:ext cx="0" cy="569104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8676456" y="6573448"/>
            <a:ext cx="467544" cy="0"/>
          </a:xfrm>
          <a:prstGeom prst="line">
            <a:avLst/>
          </a:prstGeom>
          <a:ln w="3175">
            <a:solidFill>
              <a:srgbClr val="64C9F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8975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38600</TotalTime>
  <Words>2679</Words>
  <Application>Microsoft Office PowerPoint</Application>
  <PresentationFormat>Экран (4:3)</PresentationFormat>
  <Paragraphs>384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Georgia</vt:lpstr>
      <vt:lpstr>Times New Roman</vt:lpstr>
      <vt:lpstr>Wingdings</vt:lpstr>
      <vt:lpstr>Тема Office</vt:lpstr>
      <vt:lpstr>Фонд развития Югры</vt:lpstr>
      <vt:lpstr>Фонд развития Югры</vt:lpstr>
      <vt:lpstr>Фонд развития Югры</vt:lpstr>
      <vt:lpstr>Фонд развития Югры</vt:lpstr>
      <vt:lpstr>Фонд развития Югры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оптимальных вариантов и условий размещения и развития промышленной инфраструктуры (индустриальные парки (ИП), транспортно-логистические центры (ТЛЦ)) в ХМАО-Югре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Стакин А.П.</cp:lastModifiedBy>
  <cp:revision>667</cp:revision>
  <cp:lastPrinted>2015-12-01T05:55:49Z</cp:lastPrinted>
  <dcterms:created xsi:type="dcterms:W3CDTF">2013-11-12T12:35:12Z</dcterms:created>
  <dcterms:modified xsi:type="dcterms:W3CDTF">2016-04-20T12:02:40Z</dcterms:modified>
</cp:coreProperties>
</file>