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289" r:id="rId2"/>
    <p:sldId id="291" r:id="rId3"/>
    <p:sldId id="282" r:id="rId4"/>
    <p:sldId id="292" r:id="rId5"/>
    <p:sldId id="293" r:id="rId6"/>
    <p:sldId id="284" r:id="rId7"/>
    <p:sldId id="294" r:id="rId8"/>
    <p:sldId id="295" r:id="rId9"/>
    <p:sldId id="286" r:id="rId10"/>
    <p:sldId id="296" r:id="rId11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User" initials="U" lastIdx="6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9729F"/>
    <a:srgbClr val="64C9F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Светлый стиль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3B4B98B0-60AC-42C2-AFA5-B58CD77FA1E5}" styleName="Светлый стиль 1 -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FD0F851-EC5A-4D38-B0AD-8093EC10F338}" styleName="Светлый стиль 1 -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D27102A9-8310-4765-A935-A1911B00CA55}" styleName="Светлый стиль 1 - акцент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660B408-B3CF-4A94-85FC-2B1E0A45F4A2}" styleName="Темный стиль 2 - акцент 1/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793D81CF-94F2-401A-BA57-92F5A7B2D0C5}" styleName="Средний стиль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 horzBarState="maximized">
    <p:restoredLeft sz="34557" autoAdjust="0"/>
    <p:restoredTop sz="90810" autoAdjust="0"/>
  </p:normalViewPr>
  <p:slideViewPr>
    <p:cSldViewPr>
      <p:cViewPr>
        <p:scale>
          <a:sx n="110" d="100"/>
          <a:sy n="110" d="100"/>
        </p:scale>
        <p:origin x="-1644" y="-24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22D56D-C940-4897-B9EB-3BC26425979B}" type="datetimeFigureOut">
              <a:rPr lang="ru-RU" smtClean="0"/>
              <a:pPr/>
              <a:t>06.03.2015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5D3407-A4D2-47D1-B17A-A6935387B9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10929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001" tIns="45501" rIns="91001" bIns="45501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001" tIns="45501" rIns="91001" bIns="45501" rtlCol="0"/>
          <a:lstStyle>
            <a:lvl1pPr algn="r">
              <a:defRPr sz="1200"/>
            </a:lvl1pPr>
          </a:lstStyle>
          <a:p>
            <a:fld id="{D02814AE-DF1C-41F5-A1C6-B9D6A7D1864B}" type="datetimeFigureOut">
              <a:rPr lang="ru-RU" smtClean="0"/>
              <a:pPr/>
              <a:t>06.03.2015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5988" y="744538"/>
            <a:ext cx="4965700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001" tIns="45501" rIns="91001" bIns="45501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001" tIns="45501" rIns="91001" bIns="45501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001" tIns="45501" rIns="91001" bIns="45501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001" tIns="45501" rIns="91001" bIns="45501" rtlCol="0" anchor="b"/>
          <a:lstStyle>
            <a:lvl1pPr algn="r">
              <a:defRPr sz="1200"/>
            </a:lvl1pPr>
          </a:lstStyle>
          <a:p>
            <a:fld id="{C178BA72-D6BF-4454-817D-8F9646A5AEE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87865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78BA72-D6BF-4454-817D-8F9646A5AEE9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27711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Georgia" pitchFamily="18" charset="0"/>
              <a:buNone/>
            </a:pPr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78BA72-D6BF-4454-817D-8F9646A5AEE9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88168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78BA72-D6BF-4454-817D-8F9646A5AEE9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27711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78BA72-D6BF-4454-817D-8F9646A5AEE9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27711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78BA72-D6BF-4454-817D-8F9646A5AEE9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27711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78BA72-D6BF-4454-817D-8F9646A5AEE9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27711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78BA72-D6BF-4454-817D-8F9646A5AEE9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27711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78BA72-D6BF-4454-817D-8F9646A5AEE9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27711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78BA72-D6BF-4454-817D-8F9646A5AEE9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277110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78BA72-D6BF-4454-817D-8F9646A5AEE9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27711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9ACB1-0AFC-4E4B-84CC-F855E4FAC0E4}" type="datetimeFigureOut">
              <a:rPr lang="ru-RU" smtClean="0"/>
              <a:pPr/>
              <a:t>06.03.2015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680A3-567A-4338-821F-6006B2706F6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828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9ACB1-0AFC-4E4B-84CC-F855E4FAC0E4}" type="datetimeFigureOut">
              <a:rPr lang="ru-RU" smtClean="0"/>
              <a:pPr/>
              <a:t>06.03.2015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680A3-567A-4338-821F-6006B2706F6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15198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9ACB1-0AFC-4E4B-84CC-F855E4FAC0E4}" type="datetimeFigureOut">
              <a:rPr lang="ru-RU" smtClean="0"/>
              <a:pPr/>
              <a:t>06.03.2015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680A3-567A-4338-821F-6006B2706F6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1894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9ACB1-0AFC-4E4B-84CC-F855E4FAC0E4}" type="datetimeFigureOut">
              <a:rPr lang="ru-RU" smtClean="0"/>
              <a:pPr/>
              <a:t>06.03.2015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680A3-567A-4338-821F-6006B2706F6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24075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9ACB1-0AFC-4E4B-84CC-F855E4FAC0E4}" type="datetimeFigureOut">
              <a:rPr lang="ru-RU" smtClean="0"/>
              <a:pPr/>
              <a:t>06.03.2015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680A3-567A-4338-821F-6006B2706F6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20537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9ACB1-0AFC-4E4B-84CC-F855E4FAC0E4}" type="datetimeFigureOut">
              <a:rPr lang="ru-RU" smtClean="0"/>
              <a:pPr/>
              <a:t>06.03.2015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680A3-567A-4338-821F-6006B2706F6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09996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9ACB1-0AFC-4E4B-84CC-F855E4FAC0E4}" type="datetimeFigureOut">
              <a:rPr lang="ru-RU" smtClean="0"/>
              <a:pPr/>
              <a:t>06.03.2015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680A3-567A-4338-821F-6006B2706F6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8728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9ACB1-0AFC-4E4B-84CC-F855E4FAC0E4}" type="datetimeFigureOut">
              <a:rPr lang="ru-RU" smtClean="0"/>
              <a:pPr/>
              <a:t>06.03.2015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680A3-567A-4338-821F-6006B2706F6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05764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9ACB1-0AFC-4E4B-84CC-F855E4FAC0E4}" type="datetimeFigureOut">
              <a:rPr lang="ru-RU" smtClean="0"/>
              <a:pPr/>
              <a:t>06.03.2015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680A3-567A-4338-821F-6006B2706F6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90514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9ACB1-0AFC-4E4B-84CC-F855E4FAC0E4}" type="datetimeFigureOut">
              <a:rPr lang="ru-RU" smtClean="0"/>
              <a:pPr/>
              <a:t>06.03.2015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680A3-567A-4338-821F-6006B2706F6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29890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9ACB1-0AFC-4E4B-84CC-F855E4FAC0E4}" type="datetimeFigureOut">
              <a:rPr lang="ru-RU" smtClean="0"/>
              <a:pPr/>
              <a:t>06.03.2015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680A3-567A-4338-821F-6006B2706F6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39893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89ACB1-0AFC-4E4B-84CC-F855E4FAC0E4}" type="datetimeFigureOut">
              <a:rPr lang="ru-RU" smtClean="0"/>
              <a:pPr/>
              <a:t>06.03.2015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0680A3-567A-4338-821F-6006B2706F6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52299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13" Type="http://schemas.microsoft.com/office/2007/relationships/hdphoto" Target="../media/hdphoto4.wdp"/><Relationship Id="rId18" Type="http://schemas.openxmlformats.org/officeDocument/2006/relationships/image" Target="../media/image10.jpeg"/><Relationship Id="rId26" Type="http://schemas.openxmlformats.org/officeDocument/2006/relationships/image" Target="../media/image14.png"/><Relationship Id="rId3" Type="http://schemas.openxmlformats.org/officeDocument/2006/relationships/image" Target="../media/image1.jpeg"/><Relationship Id="rId21" Type="http://schemas.microsoft.com/office/2007/relationships/hdphoto" Target="../media/hdphoto8.wdp"/><Relationship Id="rId7" Type="http://schemas.openxmlformats.org/officeDocument/2006/relationships/image" Target="../media/image4.png"/><Relationship Id="rId12" Type="http://schemas.openxmlformats.org/officeDocument/2006/relationships/image" Target="../media/image7.png"/><Relationship Id="rId17" Type="http://schemas.microsoft.com/office/2007/relationships/hdphoto" Target="../media/hdphoto6.wdp"/><Relationship Id="rId25" Type="http://schemas.microsoft.com/office/2007/relationships/hdphoto" Target="../media/hdphoto10.wdp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9.jpeg"/><Relationship Id="rId20" Type="http://schemas.openxmlformats.org/officeDocument/2006/relationships/image" Target="../media/image11.jpeg"/><Relationship Id="rId29" Type="http://schemas.microsoft.com/office/2007/relationships/hdphoto" Target="../media/hdphoto12.wdp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microsoft.com/office/2007/relationships/hdphoto" Target="../media/hdphoto3.wdp"/><Relationship Id="rId24" Type="http://schemas.openxmlformats.org/officeDocument/2006/relationships/image" Target="../media/image13.jpeg"/><Relationship Id="rId5" Type="http://schemas.openxmlformats.org/officeDocument/2006/relationships/image" Target="../media/image2.png"/><Relationship Id="rId15" Type="http://schemas.microsoft.com/office/2007/relationships/hdphoto" Target="../media/hdphoto5.wdp"/><Relationship Id="rId23" Type="http://schemas.microsoft.com/office/2007/relationships/hdphoto" Target="../media/hdphoto9.wdp"/><Relationship Id="rId28" Type="http://schemas.openxmlformats.org/officeDocument/2006/relationships/image" Target="../media/image15.jpeg"/><Relationship Id="rId10" Type="http://schemas.openxmlformats.org/officeDocument/2006/relationships/image" Target="../media/image6.jpeg"/><Relationship Id="rId19" Type="http://schemas.microsoft.com/office/2007/relationships/hdphoto" Target="../media/hdphoto7.wdp"/><Relationship Id="rId31" Type="http://schemas.microsoft.com/office/2007/relationships/hdphoto" Target="../media/hdphoto13.wdp"/><Relationship Id="rId4" Type="http://schemas.microsoft.com/office/2007/relationships/hdphoto" Target="../media/hdphoto1.wdp"/><Relationship Id="rId9" Type="http://schemas.microsoft.com/office/2007/relationships/hdphoto" Target="../media/hdphoto2.wdp"/><Relationship Id="rId14" Type="http://schemas.openxmlformats.org/officeDocument/2006/relationships/image" Target="../media/image8.jpeg"/><Relationship Id="rId22" Type="http://schemas.openxmlformats.org/officeDocument/2006/relationships/image" Target="../media/image12.jpeg"/><Relationship Id="rId27" Type="http://schemas.microsoft.com/office/2007/relationships/hdphoto" Target="../media/hdphoto11.wdp"/><Relationship Id="rId30" Type="http://schemas.openxmlformats.org/officeDocument/2006/relationships/image" Target="../media/image1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microsoft.com/office/2007/relationships/hdphoto" Target="../media/hdphoto14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2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gif"/><Relationship Id="rId13" Type="http://schemas.openxmlformats.org/officeDocument/2006/relationships/image" Target="../media/image30.jpeg"/><Relationship Id="rId18" Type="http://schemas.openxmlformats.org/officeDocument/2006/relationships/image" Target="../media/image35.png"/><Relationship Id="rId3" Type="http://schemas.openxmlformats.org/officeDocument/2006/relationships/image" Target="../media/image23.jpeg"/><Relationship Id="rId21" Type="http://schemas.openxmlformats.org/officeDocument/2006/relationships/image" Target="../media/image38.jpeg"/><Relationship Id="rId7" Type="http://schemas.openxmlformats.org/officeDocument/2006/relationships/image" Target="../media/image4.png"/><Relationship Id="rId12" Type="http://schemas.openxmlformats.org/officeDocument/2006/relationships/image" Target="../media/image29.jpeg"/><Relationship Id="rId17" Type="http://schemas.openxmlformats.org/officeDocument/2006/relationships/image" Target="../media/image34.png"/><Relationship Id="rId25" Type="http://schemas.openxmlformats.org/officeDocument/2006/relationships/image" Target="../media/image42.gif"/><Relationship Id="rId2" Type="http://schemas.openxmlformats.org/officeDocument/2006/relationships/notesSlide" Target="../notesSlides/notesSlide9.xml"/><Relationship Id="rId16" Type="http://schemas.openxmlformats.org/officeDocument/2006/relationships/image" Target="../media/image33.png"/><Relationship Id="rId20" Type="http://schemas.openxmlformats.org/officeDocument/2006/relationships/image" Target="../media/image3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image" Target="../media/image28.jpeg"/><Relationship Id="rId24" Type="http://schemas.openxmlformats.org/officeDocument/2006/relationships/image" Target="../media/image41.png"/><Relationship Id="rId5" Type="http://schemas.openxmlformats.org/officeDocument/2006/relationships/image" Target="../media/image2.png"/><Relationship Id="rId15" Type="http://schemas.openxmlformats.org/officeDocument/2006/relationships/image" Target="../media/image32.png"/><Relationship Id="rId23" Type="http://schemas.openxmlformats.org/officeDocument/2006/relationships/image" Target="../media/image40.jpeg"/><Relationship Id="rId10" Type="http://schemas.openxmlformats.org/officeDocument/2006/relationships/image" Target="../media/image27.jpeg"/><Relationship Id="rId19" Type="http://schemas.openxmlformats.org/officeDocument/2006/relationships/image" Target="../media/image36.jpeg"/><Relationship Id="rId4" Type="http://schemas.openxmlformats.org/officeDocument/2006/relationships/image" Target="../media/image24.jpeg"/><Relationship Id="rId9" Type="http://schemas.openxmlformats.org/officeDocument/2006/relationships/image" Target="../media/image26.jpeg"/><Relationship Id="rId14" Type="http://schemas.openxmlformats.org/officeDocument/2006/relationships/image" Target="../media/image31.png"/><Relationship Id="rId22" Type="http://schemas.openxmlformats.org/officeDocument/2006/relationships/image" Target="../media/image3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Группа 15"/>
          <p:cNvGrpSpPr/>
          <p:nvPr/>
        </p:nvGrpSpPr>
        <p:grpSpPr>
          <a:xfrm>
            <a:off x="35530" y="1208755"/>
            <a:ext cx="9000965" cy="5649245"/>
            <a:chOff x="35530" y="1208755"/>
            <a:chExt cx="9000965" cy="5649245"/>
          </a:xfrm>
        </p:grpSpPr>
        <p:grpSp>
          <p:nvGrpSpPr>
            <p:cNvPr id="6" name="Группа 5"/>
            <p:cNvGrpSpPr/>
            <p:nvPr/>
          </p:nvGrpSpPr>
          <p:grpSpPr>
            <a:xfrm>
              <a:off x="35530" y="1208755"/>
              <a:ext cx="9000965" cy="5605407"/>
              <a:chOff x="-1854460" y="1563969"/>
              <a:chExt cx="9108504" cy="5690037"/>
            </a:xfrm>
          </p:grpSpPr>
          <p:pic>
            <p:nvPicPr>
              <p:cNvPr id="3075" name="Picture 3" descr="C:\Users\f12\Desktop\ХМАО\Фото дорог\хмао 4.jpg"/>
              <p:cNvPicPr>
                <a:picLocks noChangeAspect="1" noChangeArrowheads="1"/>
              </p:cNvPicPr>
              <p:nvPr/>
            </p:nvPicPr>
            <p:blipFill>
              <a:blip r:embed="rId3" cstate="print">
                <a:duotone>
                  <a:schemeClr val="bg2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sharpenSoften amount="100000"/>
                        </a14:imgEffect>
                        <a14:imgEffect>
                          <a14:colorTemperature colorTemp="5900"/>
                        </a14:imgEffect>
                        <a14:imgEffect>
                          <a14:brightnessContrast bright="20000" contrast="-4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1836712" y="1563969"/>
                <a:ext cx="9073008" cy="5689418"/>
              </a:xfrm>
              <a:prstGeom prst="rect">
                <a:avLst/>
              </a:prstGeom>
              <a:noFill/>
              <a:ln w="25400">
                <a:solidFill>
                  <a:schemeClr val="bg1"/>
                </a:solidFill>
              </a:ln>
              <a:effectLst>
                <a:glow>
                  <a:schemeClr val="accent1">
                    <a:alpha val="0"/>
                  </a:schemeClr>
                </a:glow>
                <a:softEdge rad="0"/>
              </a:effectLst>
            </p:spPr>
          </p:pic>
          <p:sp>
            <p:nvSpPr>
              <p:cNvPr id="3" name="Прямоугольник 2"/>
              <p:cNvSpPr/>
              <p:nvPr/>
            </p:nvSpPr>
            <p:spPr>
              <a:xfrm>
                <a:off x="-1854460" y="1564588"/>
                <a:ext cx="9108504" cy="5689418"/>
              </a:xfrm>
              <a:prstGeom prst="rect">
                <a:avLst/>
              </a:prstGeom>
              <a:noFill/>
              <a:ln w="635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cxnSp>
          <p:nvCxnSpPr>
            <p:cNvPr id="15" name="Прямая соединительная линия 14"/>
            <p:cNvCxnSpPr/>
            <p:nvPr/>
          </p:nvCxnSpPr>
          <p:spPr>
            <a:xfrm>
              <a:off x="9018956" y="1268760"/>
              <a:ext cx="17539" cy="5589240"/>
            </a:xfrm>
            <a:prstGeom prst="line">
              <a:avLst/>
            </a:prstGeom>
            <a:ln w="762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Прямоугольник 6"/>
          <p:cNvSpPr/>
          <p:nvPr/>
        </p:nvSpPr>
        <p:spPr>
          <a:xfrm>
            <a:off x="0" y="0"/>
            <a:ext cx="9144000" cy="858044"/>
          </a:xfrm>
          <a:prstGeom prst="rect">
            <a:avLst/>
          </a:prstGeom>
          <a:gradFill>
            <a:gsLst>
              <a:gs pos="0">
                <a:srgbClr val="09729F"/>
              </a:gs>
              <a:gs pos="30000">
                <a:schemeClr val="tx2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5" name="Группа 4"/>
          <p:cNvGrpSpPr/>
          <p:nvPr/>
        </p:nvGrpSpPr>
        <p:grpSpPr>
          <a:xfrm>
            <a:off x="0" y="858044"/>
            <a:ext cx="9144000" cy="266700"/>
            <a:chOff x="0" y="1124744"/>
            <a:chExt cx="9144000" cy="266700"/>
          </a:xfrm>
        </p:grpSpPr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124744"/>
              <a:ext cx="4000500" cy="2667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8" name="Picture 3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95936" y="1124744"/>
              <a:ext cx="4000500" cy="2667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29" name="Picture 5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96436" y="1134269"/>
              <a:ext cx="1147564" cy="2571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4" name="Picture 12" descr="G:\work\ДСМИ\11общие материалы\Герб округа copy.png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251520" y="116633"/>
            <a:ext cx="936104" cy="1092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Box 11"/>
          <p:cNvSpPr txBox="1"/>
          <p:nvPr/>
        </p:nvSpPr>
        <p:spPr>
          <a:xfrm>
            <a:off x="108520" y="2276872"/>
            <a:ext cx="91440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dirty="0" smtClean="0"/>
              <a:t>Отчет о результатах деятельности в 2014 году</a:t>
            </a:r>
          </a:p>
        </p:txBody>
      </p:sp>
      <p:pic>
        <p:nvPicPr>
          <p:cNvPr id="3076" name="Picture 4" descr="C:\Users\f12\Desktop\ХМАО\Фото дорог\obj_oil_01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contrast="-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5102815"/>
            <a:ext cx="1203409" cy="902291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</p:pic>
      <p:pic>
        <p:nvPicPr>
          <p:cNvPr id="3077" name="Picture 5" descr="C:\Users\f12\Desktop\ХМАО\Фото дорог\soori20120220172646287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rightnessContrast contrast="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1022" y="4046208"/>
            <a:ext cx="1080831" cy="606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f12\Desktop\ХМАО\images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contrast="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6474" y="5589240"/>
            <a:ext cx="1271335" cy="952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f12\Desktop\ХМАО\q2.jp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contrast="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700" y="4005064"/>
            <a:ext cx="1814044" cy="724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C:\Users\f12\Desktop\ХМАО\12952527258701.jp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contrast="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6315" y="4204539"/>
            <a:ext cx="790061" cy="592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C:\Users\f12\Desktop\ХМАО\image_4954.jpg"/>
          <p:cNvPicPr>
            <a:picLocks noChangeAspect="1" noChangeArrowheads="1"/>
          </p:cNvPicPr>
          <p:nvPr/>
        </p:nvPicPr>
        <p:blipFill rotWithShape="1">
          <a:blip r:embed="rId18" cstate="print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contrast="1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3327"/>
          <a:stretch/>
        </p:blipFill>
        <p:spPr bwMode="auto">
          <a:xfrm>
            <a:off x="2856680" y="4229361"/>
            <a:ext cx="1532933" cy="999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11" descr="C:\Users\f12\Desktop\ХМАО\22_Glavniii_sait_4344_2_raiona_big.jpg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rightnessContrast contrast="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263" y="1772816"/>
            <a:ext cx="1214860" cy="797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C:\Users\f12\Desktop\ХМАО\3404.jpg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rightnessContrast contrast="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3610" y="4982340"/>
            <a:ext cx="1374874" cy="1038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3" descr="C:\Users\f12\Desktop\ХМАО\11831.jpg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brightnessContrast contrast="1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6121981"/>
            <a:ext cx="820901" cy="547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6" descr="C:\Users\f12\Desktop\ХМАО\12683.jpg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BEBA8EAE-BF5A-486C-A8C5-ECC9F3942E4B}">
                <a14:imgProps xmlns:a14="http://schemas.microsoft.com/office/drawing/2010/main">
                  <a14:imgLayer r:embed="rId27">
                    <a14:imgEffect>
                      <a14:brightnessContrast contrast="1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311" y="5365994"/>
            <a:ext cx="1338791" cy="1004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8" descr="C:\Users\f12\Desktop\ХМАО\36093_BnHover.jpg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BEBA8EAE-BF5A-486C-A8C5-ECC9F3942E4B}">
                <a14:imgProps xmlns:a14="http://schemas.microsoft.com/office/drawing/2010/main">
                  <a14:imgLayer r:embed="rId29">
                    <a14:imgEffect>
                      <a14:brightnessContrast contrast="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84" y="1405991"/>
            <a:ext cx="1804747" cy="1070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4" name="Picture 22" descr="C:\Users\f12\Desktop\ХМАО\04.jpg"/>
          <p:cNvPicPr>
            <a:picLocks noChangeAspect="1" noChangeArrowheads="1"/>
          </p:cNvPicPr>
          <p:nvPr/>
        </p:nvPicPr>
        <p:blipFill rotWithShape="1">
          <a:blip r:embed="rId30" cstate="print">
            <a:extLst>
              <a:ext uri="{BEBA8EAE-BF5A-486C-A8C5-ECC9F3942E4B}">
                <a14:imgProps xmlns:a14="http://schemas.microsoft.com/office/drawing/2010/main">
                  <a14:imgLayer r:embed="rId31">
                    <a14:imgEffect>
                      <a14:brightnessContrast contrast="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4394"/>
          <a:stretch/>
        </p:blipFill>
        <p:spPr bwMode="auto">
          <a:xfrm>
            <a:off x="3827111" y="1215609"/>
            <a:ext cx="1608985" cy="1061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Заголовок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858044"/>
          </a:xfrm>
        </p:spPr>
        <p:txBody>
          <a:bodyPr>
            <a:noAutofit/>
          </a:bodyPr>
          <a:lstStyle/>
          <a:p>
            <a:r>
              <a:rPr lang="ru-RU" sz="2400" b="1" dirty="0" smtClean="0"/>
              <a:t>Фонд </a:t>
            </a:r>
            <a:r>
              <a:rPr lang="ru-RU" sz="2400" b="1" dirty="0"/>
              <a:t>развития Югры</a:t>
            </a:r>
          </a:p>
        </p:txBody>
      </p:sp>
    </p:spTree>
    <p:extLst>
      <p:ext uri="{BB962C8B-B14F-4D97-AF65-F5344CB8AC3E}">
        <p14:creationId xmlns:p14="http://schemas.microsoft.com/office/powerpoint/2010/main" val="86683581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9144000" cy="908720"/>
          </a:xfrm>
          <a:prstGeom prst="rect">
            <a:avLst/>
          </a:prstGeom>
          <a:gradFill>
            <a:gsLst>
              <a:gs pos="0">
                <a:srgbClr val="09729F"/>
              </a:gs>
              <a:gs pos="30000">
                <a:schemeClr val="tx2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87624" y="0"/>
            <a:ext cx="7738628" cy="1010543"/>
          </a:xfrm>
        </p:spPr>
        <p:txBody>
          <a:bodyPr>
            <a:noAutofit/>
          </a:bodyPr>
          <a:lstStyle/>
          <a:p>
            <a:r>
              <a:rPr lang="ru-RU" sz="2400" b="1" dirty="0" smtClean="0"/>
              <a:t>Задачи и приоритетные направления деятельности </a:t>
            </a:r>
            <a:br>
              <a:rPr lang="ru-RU" sz="2400" b="1" dirty="0" smtClean="0"/>
            </a:br>
            <a:r>
              <a:rPr lang="ru-RU" sz="2400" b="1" dirty="0" smtClean="0"/>
              <a:t>Фонда </a:t>
            </a:r>
            <a:r>
              <a:rPr lang="ru-RU" sz="2400" b="1" dirty="0"/>
              <a:t>развития Югры</a:t>
            </a:r>
          </a:p>
        </p:txBody>
      </p:sp>
      <p:grpSp>
        <p:nvGrpSpPr>
          <p:cNvPr id="5" name="Группа 4"/>
          <p:cNvGrpSpPr/>
          <p:nvPr/>
        </p:nvGrpSpPr>
        <p:grpSpPr>
          <a:xfrm>
            <a:off x="0" y="858044"/>
            <a:ext cx="9144000" cy="266700"/>
            <a:chOff x="0" y="1124744"/>
            <a:chExt cx="9144000" cy="266700"/>
          </a:xfrm>
        </p:grpSpPr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124744"/>
              <a:ext cx="4000500" cy="2667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8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95936" y="1124744"/>
              <a:ext cx="4000500" cy="2667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29" name="Picture 5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96436" y="1134269"/>
              <a:ext cx="1147564" cy="2571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4" name="Picture 12" descr="G:\work\ДСМИ\11общие материалы\Герб округа copy.pn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251520" y="116633"/>
            <a:ext cx="936104" cy="1092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107504" y="1102960"/>
            <a:ext cx="9001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</p:txBody>
      </p:sp>
      <p:sp>
        <p:nvSpPr>
          <p:cNvPr id="23" name="Прямоугольник 22"/>
          <p:cNvSpPr/>
          <p:nvPr/>
        </p:nvSpPr>
        <p:spPr>
          <a:xfrm>
            <a:off x="122740" y="2708920"/>
            <a:ext cx="200025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/>
              <a:t>Предпосылки создания Фонда</a:t>
            </a:r>
            <a:endParaRPr lang="ru-RU" sz="1600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1763688" y="2492896"/>
            <a:ext cx="7272808" cy="954107"/>
          </a:xfrm>
          <a:prstGeom prst="rect">
            <a:avLst/>
          </a:prstGeom>
          <a:ln w="25400"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r>
              <a:rPr lang="ru-RU" sz="1400" dirty="0" smtClean="0"/>
              <a:t>- </a:t>
            </a:r>
            <a:r>
              <a:rPr lang="ru-RU" sz="1400" dirty="0"/>
              <a:t>ограниченность бюджетных средств;</a:t>
            </a:r>
          </a:p>
          <a:p>
            <a:r>
              <a:rPr lang="ru-RU" sz="1400" dirty="0" smtClean="0"/>
              <a:t>- потребность </a:t>
            </a:r>
            <a:r>
              <a:rPr lang="ru-RU" sz="1400" dirty="0"/>
              <a:t>в объединении инвестиционного потенциала автономного округа и </a:t>
            </a:r>
            <a:r>
              <a:rPr lang="ru-RU" sz="1400" dirty="0" smtClean="0"/>
              <a:t>частных инвесторов;</a:t>
            </a:r>
            <a:endParaRPr lang="ru-RU" sz="1400" dirty="0"/>
          </a:p>
          <a:p>
            <a:r>
              <a:rPr lang="ru-RU" sz="1400" b="1" dirty="0" smtClean="0"/>
              <a:t>- </a:t>
            </a:r>
            <a:r>
              <a:rPr lang="ru-RU" sz="1400" dirty="0" smtClean="0"/>
              <a:t>развитие </a:t>
            </a:r>
            <a:r>
              <a:rPr lang="ru-RU" sz="1400" dirty="0"/>
              <a:t>институтов государственно-частного партнерства (ГЧП</a:t>
            </a:r>
            <a:r>
              <a:rPr lang="ru-RU" sz="1400" dirty="0" smtClean="0"/>
              <a:t>).</a:t>
            </a:r>
            <a:endParaRPr lang="ru-RU" sz="1400" dirty="0"/>
          </a:p>
        </p:txBody>
      </p:sp>
      <p:sp>
        <p:nvSpPr>
          <p:cNvPr id="25" name="Прямоугольник 24"/>
          <p:cNvSpPr/>
          <p:nvPr/>
        </p:nvSpPr>
        <p:spPr>
          <a:xfrm>
            <a:off x="107504" y="3775972"/>
            <a:ext cx="129614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/>
              <a:t>Цели создания</a:t>
            </a:r>
            <a:endParaRPr lang="ru-RU" sz="1600" dirty="0"/>
          </a:p>
        </p:txBody>
      </p:sp>
      <p:sp>
        <p:nvSpPr>
          <p:cNvPr id="27" name="Прямоугольник 26"/>
          <p:cNvSpPr/>
          <p:nvPr/>
        </p:nvSpPr>
        <p:spPr>
          <a:xfrm>
            <a:off x="1763688" y="3483585"/>
            <a:ext cx="7273990" cy="1169551"/>
          </a:xfrm>
          <a:prstGeom prst="rect">
            <a:avLst/>
          </a:prstGeom>
          <a:ln w="25400"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r>
              <a:rPr lang="ru-RU" sz="1400" dirty="0" smtClean="0"/>
              <a:t>- повышение </a:t>
            </a:r>
            <a:r>
              <a:rPr lang="ru-RU" sz="1400" dirty="0"/>
              <a:t>инвестиционного </a:t>
            </a:r>
            <a:r>
              <a:rPr lang="ru-RU" sz="1400" dirty="0" smtClean="0"/>
              <a:t>потенциала автономного округа;</a:t>
            </a:r>
          </a:p>
          <a:p>
            <a:r>
              <a:rPr lang="ru-RU" sz="1400" dirty="0" smtClean="0"/>
              <a:t>- организация финансирования инфраструктурных </a:t>
            </a:r>
            <a:r>
              <a:rPr lang="ru-RU" sz="1400" dirty="0"/>
              <a:t>проектов; </a:t>
            </a:r>
            <a:endParaRPr lang="ru-RU" sz="1400" dirty="0" smtClean="0"/>
          </a:p>
          <a:p>
            <a:r>
              <a:rPr lang="ru-RU" sz="1400" dirty="0" smtClean="0"/>
              <a:t>- </a:t>
            </a:r>
            <a:r>
              <a:rPr lang="ru-RU" sz="1400" dirty="0" err="1" smtClean="0"/>
              <a:t>предпроектная</a:t>
            </a:r>
            <a:r>
              <a:rPr lang="ru-RU" sz="1400" dirty="0" smtClean="0"/>
              <a:t> проработка проектов; </a:t>
            </a:r>
          </a:p>
          <a:p>
            <a:r>
              <a:rPr lang="ru-RU" sz="1400" dirty="0" smtClean="0"/>
              <a:t>- реализация </a:t>
            </a:r>
            <a:r>
              <a:rPr lang="ru-RU" sz="1400" dirty="0"/>
              <a:t>приоритетных </a:t>
            </a:r>
            <a:r>
              <a:rPr lang="ru-RU" sz="1400" dirty="0" smtClean="0"/>
              <a:t>инвестиционных проектов Югры</a:t>
            </a:r>
            <a:r>
              <a:rPr lang="ru-RU" sz="1400" dirty="0"/>
              <a:t>; </a:t>
            </a:r>
            <a:endParaRPr lang="ru-RU" sz="1400" dirty="0" smtClean="0"/>
          </a:p>
          <a:p>
            <a:r>
              <a:rPr lang="ru-RU" sz="1400" dirty="0" smtClean="0"/>
              <a:t>- развитие </a:t>
            </a:r>
            <a:r>
              <a:rPr lang="ru-RU" sz="1400" dirty="0"/>
              <a:t>инфраструктуры индустриальных парков и </a:t>
            </a:r>
            <a:r>
              <a:rPr lang="ru-RU" sz="1400" dirty="0" smtClean="0"/>
              <a:t>технопарков</a:t>
            </a:r>
            <a:r>
              <a:rPr lang="ru-RU" sz="1400" dirty="0"/>
              <a:t>.</a:t>
            </a:r>
            <a:endParaRPr lang="ru-RU" sz="1400" dirty="0" smtClean="0"/>
          </a:p>
        </p:txBody>
      </p:sp>
      <p:cxnSp>
        <p:nvCxnSpPr>
          <p:cNvPr id="37" name="Прямая соединительная линия 36"/>
          <p:cNvCxnSpPr/>
          <p:nvPr/>
        </p:nvCxnSpPr>
        <p:spPr>
          <a:xfrm>
            <a:off x="91911" y="2439539"/>
            <a:ext cx="8944585" cy="0"/>
          </a:xfrm>
          <a:prstGeom prst="line">
            <a:avLst/>
          </a:prstGeom>
          <a:ln w="254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Скругленный прямоугольник 37"/>
          <p:cNvSpPr/>
          <p:nvPr/>
        </p:nvSpPr>
        <p:spPr>
          <a:xfrm>
            <a:off x="215515" y="5661248"/>
            <a:ext cx="2443099" cy="1152128"/>
          </a:xfrm>
          <a:prstGeom prst="roundRect">
            <a:avLst/>
          </a:prstGeom>
          <a:solidFill>
            <a:srgbClr val="0070C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Поддержка инвестиций</a:t>
            </a:r>
            <a:endParaRPr lang="ru-RU" sz="2000" dirty="0"/>
          </a:p>
        </p:txBody>
      </p:sp>
      <p:sp>
        <p:nvSpPr>
          <p:cNvPr id="42" name="Скругленный прямоугольник 41"/>
          <p:cNvSpPr/>
          <p:nvPr/>
        </p:nvSpPr>
        <p:spPr>
          <a:xfrm>
            <a:off x="3189801" y="5661248"/>
            <a:ext cx="2448272" cy="1152128"/>
          </a:xfrm>
          <a:prstGeom prst="roundRect">
            <a:avLst/>
          </a:prstGeom>
          <a:solidFill>
            <a:srgbClr val="0070C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Проекты ГЧП</a:t>
            </a:r>
            <a:endParaRPr lang="ru-RU" sz="2000" dirty="0"/>
          </a:p>
        </p:txBody>
      </p:sp>
      <p:sp>
        <p:nvSpPr>
          <p:cNvPr id="43" name="Скругленный прямоугольник 42"/>
          <p:cNvSpPr/>
          <p:nvPr/>
        </p:nvSpPr>
        <p:spPr>
          <a:xfrm>
            <a:off x="6226410" y="5661248"/>
            <a:ext cx="2522054" cy="1152128"/>
          </a:xfrm>
          <a:prstGeom prst="roundRect">
            <a:avLst/>
          </a:prstGeom>
          <a:solidFill>
            <a:srgbClr val="0070C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Инвестиционное продвижение автономного округа</a:t>
            </a:r>
            <a:endParaRPr lang="ru-RU" sz="2000" dirty="0"/>
          </a:p>
        </p:txBody>
      </p:sp>
      <p:sp>
        <p:nvSpPr>
          <p:cNvPr id="45" name="Скругленный прямоугольник 44"/>
          <p:cNvSpPr/>
          <p:nvPr/>
        </p:nvSpPr>
        <p:spPr>
          <a:xfrm>
            <a:off x="215516" y="4725144"/>
            <a:ext cx="8820980" cy="648072"/>
          </a:xfrm>
          <a:prstGeom prst="roundRect">
            <a:avLst/>
          </a:prstGeom>
          <a:solidFill>
            <a:srgbClr val="0070C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Приоритетные направления деятельности Фонда развития Югры в соответствии со Стратегией развития</a:t>
            </a:r>
            <a:endParaRPr lang="ru-RU" sz="2000" dirty="0"/>
          </a:p>
        </p:txBody>
      </p:sp>
      <p:sp>
        <p:nvSpPr>
          <p:cNvPr id="40" name="Овал 39"/>
          <p:cNvSpPr/>
          <p:nvPr/>
        </p:nvSpPr>
        <p:spPr>
          <a:xfrm>
            <a:off x="2339752" y="5405807"/>
            <a:ext cx="618051" cy="615481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8</a:t>
            </a:r>
          </a:p>
        </p:txBody>
      </p:sp>
      <p:sp>
        <p:nvSpPr>
          <p:cNvPr id="50" name="Овал 49"/>
          <p:cNvSpPr/>
          <p:nvPr/>
        </p:nvSpPr>
        <p:spPr>
          <a:xfrm>
            <a:off x="8440324" y="5405806"/>
            <a:ext cx="610294" cy="61548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4</a:t>
            </a:r>
          </a:p>
        </p:txBody>
      </p:sp>
      <p:sp>
        <p:nvSpPr>
          <p:cNvPr id="51" name="Овал 50"/>
          <p:cNvSpPr/>
          <p:nvPr/>
        </p:nvSpPr>
        <p:spPr>
          <a:xfrm>
            <a:off x="5292080" y="5405806"/>
            <a:ext cx="648072" cy="61548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25</a:t>
            </a:r>
            <a:endParaRPr lang="ru-RU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140958" y="1052736"/>
            <a:ext cx="882353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 smtClean="0"/>
              <a:t>Фонд развития Югры создан в сентябре 2013 года, в своей работе руководствуется: </a:t>
            </a:r>
          </a:p>
          <a:p>
            <a:r>
              <a:rPr lang="ru-RU" sz="1400" dirty="0" smtClean="0"/>
              <a:t>1. Стратегией социально-экономического развития Югры до 2020 года и на период до 2030 года.</a:t>
            </a:r>
          </a:p>
          <a:p>
            <a:r>
              <a:rPr lang="ru-RU" sz="1400" dirty="0" smtClean="0"/>
              <a:t>2. Стратегией развития Фонда (утверждена в ноябре 2013 года).</a:t>
            </a:r>
          </a:p>
          <a:p>
            <a:r>
              <a:rPr lang="ru-RU" sz="1400" dirty="0" smtClean="0"/>
              <a:t>3. Стандартом деятельности органов исполнительной власти субъекта РФ по обеспечению благоприятного инвестиционного климата </a:t>
            </a:r>
            <a:r>
              <a:rPr lang="ru-RU" sz="1400" smtClean="0"/>
              <a:t>в регионе.</a:t>
            </a:r>
            <a:endParaRPr lang="ru-RU" sz="1400" dirty="0" smtClean="0"/>
          </a:p>
          <a:p>
            <a:r>
              <a:rPr lang="ru-RU" sz="1400" dirty="0" smtClean="0"/>
              <a:t>4. Поручениями Правительства автономного округа, Депэкономики Югры.</a:t>
            </a:r>
            <a:endParaRPr lang="ru-RU" sz="1400" dirty="0"/>
          </a:p>
        </p:txBody>
      </p:sp>
      <p:sp>
        <p:nvSpPr>
          <p:cNvPr id="26" name="Прямоугольник 25"/>
          <p:cNvSpPr/>
          <p:nvPr/>
        </p:nvSpPr>
        <p:spPr>
          <a:xfrm>
            <a:off x="8753790" y="0"/>
            <a:ext cx="39021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 smtClean="0"/>
              <a:t>2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291221837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9144000" cy="858044"/>
          </a:xfrm>
          <a:prstGeom prst="rect">
            <a:avLst/>
          </a:prstGeom>
          <a:gradFill>
            <a:gsLst>
              <a:gs pos="0">
                <a:srgbClr val="09729F"/>
              </a:gs>
              <a:gs pos="30000">
                <a:schemeClr val="tx2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5" name="Группа 4"/>
          <p:cNvGrpSpPr/>
          <p:nvPr/>
        </p:nvGrpSpPr>
        <p:grpSpPr>
          <a:xfrm>
            <a:off x="0" y="858044"/>
            <a:ext cx="9144000" cy="266700"/>
            <a:chOff x="0" y="1124744"/>
            <a:chExt cx="9144000" cy="266700"/>
          </a:xfrm>
        </p:grpSpPr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124744"/>
              <a:ext cx="4000500" cy="2667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8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95936" y="1124744"/>
              <a:ext cx="4000500" cy="2667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29" name="Picture 5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96436" y="1134269"/>
              <a:ext cx="1147564" cy="2571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4" name="Picture 12" descr="G:\work\ДСМИ\11общие материалы\Герб округа copy.pn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251520" y="116633"/>
            <a:ext cx="936104" cy="1092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Заголовок 1"/>
          <p:cNvSpPr txBox="1">
            <a:spLocks/>
          </p:cNvSpPr>
          <p:nvPr/>
        </p:nvSpPr>
        <p:spPr>
          <a:xfrm>
            <a:off x="1187624" y="0"/>
            <a:ext cx="7738628" cy="10105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dirty="0" smtClean="0"/>
              <a:t>Поддержка инвестиций</a:t>
            </a:r>
            <a:endParaRPr lang="ru-RU" sz="2400" b="1" dirty="0"/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251520" y="1196752"/>
            <a:ext cx="8712968" cy="1368152"/>
          </a:xfrm>
          <a:prstGeom prst="roundRect">
            <a:avLst/>
          </a:prstGeom>
          <a:solidFill>
            <a:srgbClr val="0070C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/>
              <a:t>Основные элементы поддержки инвестиционного  процесса:</a:t>
            </a:r>
          </a:p>
          <a:p>
            <a:r>
              <a:rPr lang="ru-RU" sz="1600" dirty="0" smtClean="0"/>
              <a:t>-     </a:t>
            </a:r>
            <a:r>
              <a:rPr lang="ru-RU" sz="1600" dirty="0"/>
              <a:t>разработка и внедрение инструментов финансирования проектов;</a:t>
            </a:r>
            <a:endParaRPr lang="en-US" sz="1600" dirty="0"/>
          </a:p>
          <a:p>
            <a:r>
              <a:rPr lang="ru-RU" sz="1600" dirty="0" smtClean="0"/>
              <a:t>-     развитие </a:t>
            </a:r>
            <a:r>
              <a:rPr lang="ru-RU" sz="1600" dirty="0"/>
              <a:t>инвестиционной карты автономного </a:t>
            </a:r>
            <a:r>
              <a:rPr lang="ru-RU" sz="1600" dirty="0" smtClean="0"/>
              <a:t>округа;</a:t>
            </a:r>
          </a:p>
          <a:p>
            <a:r>
              <a:rPr lang="ru-RU" sz="1600" dirty="0"/>
              <a:t>-     консалтинг, реализация принципа одного окна;</a:t>
            </a:r>
          </a:p>
          <a:p>
            <a:r>
              <a:rPr lang="ru-RU" sz="1600" dirty="0"/>
              <a:t>-     кластерный подход при реализации </a:t>
            </a:r>
            <a:r>
              <a:rPr lang="ru-RU" sz="1600" dirty="0" smtClean="0"/>
              <a:t>проектов</a:t>
            </a:r>
            <a:r>
              <a:rPr lang="ru-RU" sz="1600" dirty="0"/>
              <a:t>.</a:t>
            </a: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9060423"/>
              </p:ext>
            </p:extLst>
          </p:nvPr>
        </p:nvGraphicFramePr>
        <p:xfrm>
          <a:off x="311576" y="2604473"/>
          <a:ext cx="8580904" cy="41368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80904"/>
              </a:tblGrid>
              <a:tr h="398695">
                <a:tc>
                  <a:txBody>
                    <a:bodyPr/>
                    <a:lstStyle/>
                    <a:p>
                      <a:pPr algn="ctr"/>
                      <a:r>
                        <a:rPr lang="ru-RU" baseline="0" dirty="0" smtClean="0"/>
                        <a:t>Форма поддержки инвестиций</a:t>
                      </a:r>
                      <a:endParaRPr lang="ru-RU" dirty="0"/>
                    </a:p>
                  </a:txBody>
                  <a:tcPr anchor="ctr"/>
                </a:tc>
              </a:tr>
              <a:tr h="847227">
                <a:tc>
                  <a:txBody>
                    <a:bodyPr/>
                    <a:lstStyle/>
                    <a:p>
                      <a:pPr algn="just"/>
                      <a:r>
                        <a:rPr lang="ru-RU" sz="1500" dirty="0" smtClean="0"/>
                        <a:t>Разработка технико-экономических</a:t>
                      </a:r>
                      <a:r>
                        <a:rPr lang="ru-RU" sz="1500" baseline="0" dirty="0" smtClean="0"/>
                        <a:t> обоснований и </a:t>
                      </a:r>
                      <a:r>
                        <a:rPr lang="ru-RU" sz="1500" dirty="0" smtClean="0"/>
                        <a:t>концепций, финансовых и юридических моделей при строительстве инфраструктурных, спортивных,</a:t>
                      </a:r>
                      <a:r>
                        <a:rPr lang="ru-RU" sz="1500" baseline="0" dirty="0" smtClean="0"/>
                        <a:t> медицинских, образовательных</a:t>
                      </a:r>
                      <a:r>
                        <a:rPr lang="ru-RU" sz="1500" dirty="0" smtClean="0"/>
                        <a:t> и иных объектов, на основе механизмов государственно-частного партнерства</a:t>
                      </a:r>
                    </a:p>
                  </a:txBody>
                  <a:tcPr anchor="ctr"/>
                </a:tc>
              </a:tr>
              <a:tr h="598043">
                <a:tc>
                  <a:txBody>
                    <a:bodyPr/>
                    <a:lstStyle/>
                    <a:p>
                      <a:pPr algn="just"/>
                      <a:r>
                        <a:rPr lang="ru-RU" sz="1500" dirty="0" smtClean="0"/>
                        <a:t>Подготовка </a:t>
                      </a:r>
                      <a:r>
                        <a:rPr lang="ru-RU" sz="1500" baseline="0" dirty="0" smtClean="0"/>
                        <a:t>нормативно-правовых актов автономного округа, регулирующих отношения в сфере государственно-частного партнерства</a:t>
                      </a:r>
                      <a:endParaRPr lang="ru-RU" sz="1500" dirty="0" smtClean="0"/>
                    </a:p>
                  </a:txBody>
                  <a:tcPr anchor="ctr"/>
                </a:tc>
              </a:tr>
              <a:tr h="348858">
                <a:tc>
                  <a:txBody>
                    <a:bodyPr/>
                    <a:lstStyle/>
                    <a:p>
                      <a:pPr algn="just"/>
                      <a:r>
                        <a:rPr lang="ru-RU" sz="1500" dirty="0" smtClean="0"/>
                        <a:t>Развитие</a:t>
                      </a:r>
                      <a:r>
                        <a:rPr lang="ru-RU" sz="1500" baseline="0" dirty="0" smtClean="0"/>
                        <a:t> </a:t>
                      </a:r>
                      <a:r>
                        <a:rPr lang="ru-RU" sz="1500" dirty="0" smtClean="0"/>
                        <a:t>интерактивного пространства автономного округа </a:t>
                      </a:r>
                      <a:endParaRPr lang="ru-RU" sz="1500" dirty="0"/>
                    </a:p>
                  </a:txBody>
                  <a:tcPr anchor="ctr"/>
                </a:tc>
              </a:tr>
              <a:tr h="348858">
                <a:tc>
                  <a:txBody>
                    <a:bodyPr/>
                    <a:lstStyle/>
                    <a:p>
                      <a:pPr algn="just"/>
                      <a:r>
                        <a:rPr lang="ru-RU" sz="1500" dirty="0" smtClean="0"/>
                        <a:t>Экспертиза инвестиционных проектов и технико-экономических обоснований</a:t>
                      </a:r>
                      <a:endParaRPr lang="ru-RU" sz="1500" dirty="0"/>
                    </a:p>
                  </a:txBody>
                  <a:tcPr anchor="ctr"/>
                </a:tc>
              </a:tr>
              <a:tr h="348858">
                <a:tc>
                  <a:txBody>
                    <a:bodyPr/>
                    <a:lstStyle/>
                    <a:p>
                      <a:pPr algn="just"/>
                      <a:r>
                        <a:rPr lang="ru-RU" sz="1500" dirty="0" smtClean="0"/>
                        <a:t>Участие в создании кластеров,</a:t>
                      </a:r>
                      <a:r>
                        <a:rPr lang="ru-RU" sz="1500" baseline="0" dirty="0" smtClean="0"/>
                        <a:t> индустриальных парков</a:t>
                      </a:r>
                      <a:endParaRPr lang="ru-RU" sz="1500" dirty="0"/>
                    </a:p>
                  </a:txBody>
                  <a:tcPr anchor="ctr"/>
                </a:tc>
              </a:tr>
              <a:tr h="348858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dirty="0" smtClean="0"/>
                        <a:t>Разработка проектов комплексного развития территорий</a:t>
                      </a:r>
                      <a:endParaRPr lang="ru-RU" sz="1500" dirty="0"/>
                    </a:p>
                  </a:txBody>
                  <a:tcPr anchor="ctr"/>
                </a:tc>
              </a:tr>
              <a:tr h="348858">
                <a:tc>
                  <a:txBody>
                    <a:bodyPr/>
                    <a:lstStyle/>
                    <a:p>
                      <a:pPr algn="just"/>
                      <a:r>
                        <a:rPr lang="ru-RU" sz="1500" dirty="0" smtClean="0"/>
                        <a:t>Работа с</a:t>
                      </a:r>
                      <a:r>
                        <a:rPr lang="ru-RU" sz="1500" baseline="0" dirty="0" smtClean="0"/>
                        <a:t> муниципальными образованиями</a:t>
                      </a:r>
                      <a:endParaRPr lang="ru-RU" sz="1500" dirty="0"/>
                    </a:p>
                  </a:txBody>
                  <a:tcPr anchor="ctr"/>
                </a:tc>
              </a:tr>
              <a:tr h="348858">
                <a:tc>
                  <a:txBody>
                    <a:bodyPr/>
                    <a:lstStyle/>
                    <a:p>
                      <a:pPr algn="just"/>
                      <a:r>
                        <a:rPr lang="ru-RU" sz="1500" dirty="0" smtClean="0"/>
                        <a:t>Работа по принципу одного окна в соответствии с Регламентом сопровождения инвестиционных</a:t>
                      </a:r>
                      <a:r>
                        <a:rPr lang="ru-RU" sz="1500" baseline="0" dirty="0" smtClean="0"/>
                        <a:t> проектов в ХМАО-Югре (утвержден 27.12.2013 Постановлением Правительства ХМАО-Югры №590-п)</a:t>
                      </a:r>
                      <a:endParaRPr lang="ru-RU" sz="1500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11" name="Прямоугольник 10"/>
          <p:cNvSpPr/>
          <p:nvPr/>
        </p:nvSpPr>
        <p:spPr>
          <a:xfrm>
            <a:off x="8753790" y="0"/>
            <a:ext cx="39021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 smtClean="0"/>
              <a:t>3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299445174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9144000" cy="858044"/>
          </a:xfrm>
          <a:prstGeom prst="rect">
            <a:avLst/>
          </a:prstGeom>
          <a:gradFill>
            <a:gsLst>
              <a:gs pos="0">
                <a:srgbClr val="09729F"/>
              </a:gs>
              <a:gs pos="30000">
                <a:schemeClr val="tx2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5" name="Группа 4"/>
          <p:cNvGrpSpPr/>
          <p:nvPr/>
        </p:nvGrpSpPr>
        <p:grpSpPr>
          <a:xfrm>
            <a:off x="0" y="858044"/>
            <a:ext cx="9144000" cy="266700"/>
            <a:chOff x="0" y="1124744"/>
            <a:chExt cx="9144000" cy="266700"/>
          </a:xfrm>
        </p:grpSpPr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124744"/>
              <a:ext cx="4000500" cy="2667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8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95936" y="1124744"/>
              <a:ext cx="4000500" cy="2667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29" name="Picture 5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96436" y="1134269"/>
              <a:ext cx="1147564" cy="2571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4" name="Picture 12" descr="G:\work\ДСМИ\11общие материалы\Герб округа copy.pn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251520" y="116633"/>
            <a:ext cx="936104" cy="1092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Заголовок 1"/>
          <p:cNvSpPr txBox="1">
            <a:spLocks/>
          </p:cNvSpPr>
          <p:nvPr/>
        </p:nvSpPr>
        <p:spPr>
          <a:xfrm>
            <a:off x="1187624" y="0"/>
            <a:ext cx="7738628" cy="10105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dirty="0" smtClean="0"/>
              <a:t>Поддержка инвестиций</a:t>
            </a:r>
            <a:endParaRPr lang="ru-RU" sz="2400" b="1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9108426"/>
              </p:ext>
            </p:extLst>
          </p:nvPr>
        </p:nvGraphicFramePr>
        <p:xfrm>
          <a:off x="107504" y="1235963"/>
          <a:ext cx="8928992" cy="5298977"/>
        </p:xfrm>
        <a:graphic>
          <a:graphicData uri="http://schemas.openxmlformats.org/drawingml/2006/table">
            <a:tbl>
              <a:tblPr>
                <a:tableStyleId>{BC89EF96-8CEA-46FF-86C4-4CE0E7609802}</a:tableStyleId>
              </a:tblPr>
              <a:tblGrid>
                <a:gridCol w="8928992"/>
              </a:tblGrid>
              <a:tr h="32684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400" b="1" dirty="0" smtClean="0"/>
                        <a:t>Проведенные работы в части поддержки инвестиционного процесса</a:t>
                      </a:r>
                      <a:endParaRPr lang="ru-RU" sz="1400" b="1" dirty="0"/>
                    </a:p>
                  </a:txBody>
                  <a:tcPr anchor="ctr"/>
                </a:tc>
              </a:tr>
              <a:tr h="508430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 smtClean="0"/>
                        <a:t>Разработка</a:t>
                      </a:r>
                      <a:r>
                        <a:rPr lang="ru-RU" sz="1400" b="0" baseline="0" dirty="0" smtClean="0"/>
                        <a:t> концепций реализации инфраструктурных проектов на принципах государственно-частного партнерства (финансовая, организационно-правовая и техническая модель) </a:t>
                      </a:r>
                      <a:endParaRPr lang="ru-RU" sz="1400" b="0" dirty="0" smtClean="0"/>
                    </a:p>
                  </a:txBody>
                  <a:tcPr anchor="ctr"/>
                </a:tc>
              </a:tr>
              <a:tr h="508430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 smtClean="0"/>
                        <a:t>Экспертиза Технико-экономического</a:t>
                      </a:r>
                      <a:r>
                        <a:rPr lang="ru-RU" sz="1400" b="0" baseline="0" dirty="0" smtClean="0"/>
                        <a:t> обоснования р</a:t>
                      </a:r>
                      <a:r>
                        <a:rPr lang="ru-RU" sz="1400" b="0" dirty="0" smtClean="0"/>
                        <a:t>еконструкции</a:t>
                      </a:r>
                      <a:r>
                        <a:rPr lang="ru-RU" sz="1400" b="0" baseline="0" dirty="0" smtClean="0"/>
                        <a:t> вокзальных комплексов в составе транспортно-пересадочных узлов в г. </a:t>
                      </a:r>
                      <a:r>
                        <a:rPr lang="ru-RU" sz="1400" b="0" dirty="0" smtClean="0"/>
                        <a:t>Сургут,</a:t>
                      </a:r>
                      <a:r>
                        <a:rPr lang="ru-RU" sz="1400" b="0" baseline="0" dirty="0" smtClean="0"/>
                        <a:t> г. </a:t>
                      </a:r>
                      <a:r>
                        <a:rPr lang="ru-RU" sz="1400" b="0" baseline="0" dirty="0" err="1" smtClean="0"/>
                        <a:t>Пыть-Ях</a:t>
                      </a:r>
                      <a:r>
                        <a:rPr lang="ru-RU" sz="1400" b="0" baseline="0" dirty="0" smtClean="0"/>
                        <a:t>, ОАО «Российские железные дороги»</a:t>
                      </a:r>
                      <a:endParaRPr lang="ru-RU" sz="1400" b="0" dirty="0" smtClean="0"/>
                    </a:p>
                  </a:txBody>
                  <a:tcPr anchor="ctr"/>
                </a:tc>
              </a:tr>
              <a:tr h="308690">
                <a:tc>
                  <a:txBody>
                    <a:bodyPr/>
                    <a:lstStyle/>
                    <a:p>
                      <a:pPr marL="0" algn="just" defTabSz="914400" rtl="0" eaLnBrk="1" latinLnBrk="0" hangingPunct="1">
                        <a:lnSpc>
                          <a:spcPct val="100000"/>
                        </a:lnSpc>
                      </a:pPr>
                      <a:r>
                        <a:rPr lang="ru-RU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Экспертиза проекта строительства тепличного комплекса в Ханты-Мансийском районе, п. Ярки, ОАО «Агрофирма» </a:t>
                      </a:r>
                      <a:endParaRPr lang="ru-RU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508430">
                <a:tc>
                  <a:txBody>
                    <a:bodyPr/>
                    <a:lstStyle/>
                    <a:p>
                      <a:pPr algn="just"/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Экспертиза проекта строительства завода по производству ориентировано-стружечных плит (OSB) мощностью 200 тыс. м</a:t>
                      </a:r>
                      <a:r>
                        <a:rPr lang="ru-RU" sz="1400" kern="1200" baseline="300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год (с возможностью расширения до 250 тыс.м</a:t>
                      </a:r>
                      <a:r>
                        <a:rPr lang="ru-RU" sz="1400" kern="1200" baseline="300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год)  в  </a:t>
                      </a:r>
                      <a:r>
                        <a:rPr lang="ru-RU" sz="14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г.Советский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ОАО «</a:t>
                      </a:r>
                      <a:r>
                        <a:rPr lang="ru-RU" sz="14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ЮграПлит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  <a:endParaRPr lang="ru-RU" sz="1400" dirty="0"/>
                    </a:p>
                  </a:txBody>
                  <a:tcPr anchor="ctr"/>
                </a:tc>
              </a:tr>
              <a:tr h="508430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Экспертиза Технико-экономического обоснования расширения производства древесных плит на ООО «Завод МДФ» с увеличением</a:t>
                      </a:r>
                      <a:r>
                        <a:rPr lang="ru-RU" sz="14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объема лесозаготовки, </a:t>
                      </a:r>
                      <a:r>
                        <a:rPr lang="ru-RU" sz="140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Кондинский</a:t>
                      </a:r>
                      <a:r>
                        <a:rPr lang="ru-RU" sz="14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район, </a:t>
                      </a:r>
                      <a:r>
                        <a:rPr lang="ru-RU" sz="140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пгт</a:t>
                      </a:r>
                      <a:r>
                        <a:rPr lang="ru-RU" sz="14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ru-RU" sz="140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Мортка</a:t>
                      </a:r>
                      <a:endParaRPr lang="ru-RU" sz="1400" dirty="0" smtClean="0"/>
                    </a:p>
                  </a:txBody>
                  <a:tcPr anchor="ctr"/>
                </a:tc>
              </a:tr>
              <a:tr h="508430">
                <a:tc>
                  <a:txBody>
                    <a:bodyPr/>
                    <a:lstStyle/>
                    <a:p>
                      <a:pPr marL="0" algn="just" defTabSz="914400" rtl="0" eaLnBrk="1" latinLnBrk="0" hangingPunct="1"/>
                      <a:r>
                        <a:rPr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Разработка П</a:t>
                      </a:r>
                      <a:r>
                        <a:rPr lang="ru-RU" sz="1400" b="0" kern="1200" cap="none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орядка предоставления субсидий на возмещение затрат на строительство (реконструкцию) объектов связи на территории труднодоступных и отдаленных местностей в Ханты-Мансийском автономном округе – Югре </a:t>
                      </a:r>
                    </a:p>
                  </a:txBody>
                  <a:tcPr anchor="ctr"/>
                </a:tc>
              </a:tr>
              <a:tr h="502856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Разработка финансово-экономической модели создания индустриальных парков</a:t>
                      </a:r>
                      <a:r>
                        <a:rPr lang="ru-RU" sz="1400" b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 Ханты-Мансийском автономном округе - Югре</a:t>
                      </a:r>
                      <a:endParaRPr lang="ru-RU" sz="14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pPr marL="0" algn="just" defTabSz="914400" rtl="0" eaLnBrk="1" latinLnBrk="0" hangingPunct="1"/>
                      <a:r>
                        <a:rPr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Подготовка маркетингового исследования рынков мебели, мебельных фасадов, столешниц, дверей, плит ЦСП и оценка целесообразности размещения данных производств на базе ООО «Завода МДФ» в </a:t>
                      </a:r>
                      <a:r>
                        <a:rPr lang="ru-RU" sz="1400" b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пгт</a:t>
                      </a:r>
                      <a:r>
                        <a:rPr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ru-RU" sz="1400" b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Мортка</a:t>
                      </a:r>
                      <a:endParaRPr lang="ru-RU" sz="14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pPr marL="0" algn="just" defTabSz="914400" rtl="0" eaLnBrk="1" latinLnBrk="0" hangingPunct="1"/>
                      <a:r>
                        <a:rPr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Создание газоперерабатывающего и лесопромышленного кластеров</a:t>
                      </a:r>
                      <a:endParaRPr lang="ru-RU" sz="14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707141">
                <a:tc>
                  <a:txBody>
                    <a:bodyPr/>
                    <a:lstStyle/>
                    <a:p>
                      <a:pPr marL="0" algn="just" defTabSz="914400" rtl="0" eaLnBrk="1" latinLnBrk="0" hangingPunct="1"/>
                      <a:r>
                        <a:rPr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Методологическая</a:t>
                      </a:r>
                      <a:r>
                        <a:rPr lang="ru-RU" sz="1400" b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поддержка органов местного самоуправления в сфере реализации инвестиционных проектов на основе подписанных соглашений о сотрудничестве (подписано 22 соглашения), включая обмен информацией по реализуемым Фондом и планируемым к реализации проектам.</a:t>
                      </a:r>
                      <a:endParaRPr lang="ru-RU" sz="14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8753790" y="0"/>
            <a:ext cx="39021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 smtClean="0"/>
              <a:t>4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320868504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f11.UFOND\Desktop\Карта дорог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2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78960"/>
            <a:ext cx="9144000" cy="5575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0" y="0"/>
            <a:ext cx="9144000" cy="858044"/>
          </a:xfrm>
          <a:prstGeom prst="rect">
            <a:avLst/>
          </a:prstGeom>
          <a:gradFill>
            <a:gsLst>
              <a:gs pos="0">
                <a:srgbClr val="09729F"/>
              </a:gs>
              <a:gs pos="30000">
                <a:schemeClr val="tx2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5" name="Группа 4"/>
          <p:cNvGrpSpPr/>
          <p:nvPr/>
        </p:nvGrpSpPr>
        <p:grpSpPr>
          <a:xfrm>
            <a:off x="0" y="858044"/>
            <a:ext cx="9144000" cy="266700"/>
            <a:chOff x="0" y="1124744"/>
            <a:chExt cx="9144000" cy="266700"/>
          </a:xfrm>
        </p:grpSpPr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124744"/>
              <a:ext cx="4000500" cy="2667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8" name="Picture 3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95936" y="1124744"/>
              <a:ext cx="4000500" cy="2667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29" name="Picture 5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96436" y="1134269"/>
              <a:ext cx="1147564" cy="2571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4" name="Picture 12" descr="G:\work\ДСМИ\11общие материалы\Герб округа copy.png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251520" y="116633"/>
            <a:ext cx="936104" cy="1092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Заголовок 1"/>
          <p:cNvSpPr txBox="1">
            <a:spLocks/>
          </p:cNvSpPr>
          <p:nvPr/>
        </p:nvSpPr>
        <p:spPr>
          <a:xfrm>
            <a:off x="1187624" y="0"/>
            <a:ext cx="7738628" cy="10105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dirty="0" smtClean="0"/>
              <a:t>Индустриальные парки в автономном округе</a:t>
            </a:r>
            <a:endParaRPr lang="ru-RU" sz="2400" b="1" dirty="0"/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2909182" y="1412776"/>
            <a:ext cx="6093084" cy="648072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rgbClr val="09729F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Индустриальные парки Югры в 2015-2016 гг.</a:t>
            </a:r>
          </a:p>
        </p:txBody>
      </p:sp>
      <p:sp>
        <p:nvSpPr>
          <p:cNvPr id="9" name="Блок-схема: узел 8"/>
          <p:cNvSpPr/>
          <p:nvPr/>
        </p:nvSpPr>
        <p:spPr>
          <a:xfrm>
            <a:off x="5821440" y="4741766"/>
            <a:ext cx="349492" cy="347234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1</a:t>
            </a:r>
            <a:endParaRPr lang="ru-RU" dirty="0"/>
          </a:p>
        </p:txBody>
      </p:sp>
      <p:sp>
        <p:nvSpPr>
          <p:cNvPr id="20" name="Блок-схема: узел 19"/>
          <p:cNvSpPr/>
          <p:nvPr/>
        </p:nvSpPr>
        <p:spPr>
          <a:xfrm>
            <a:off x="4632031" y="4688220"/>
            <a:ext cx="349492" cy="347234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1</a:t>
            </a:r>
            <a:endParaRPr lang="ru-RU" dirty="0"/>
          </a:p>
        </p:txBody>
      </p:sp>
      <p:sp>
        <p:nvSpPr>
          <p:cNvPr id="21" name="Блок-схема: узел 20"/>
          <p:cNvSpPr/>
          <p:nvPr/>
        </p:nvSpPr>
        <p:spPr>
          <a:xfrm>
            <a:off x="1044068" y="4340986"/>
            <a:ext cx="349492" cy="347234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1</a:t>
            </a:r>
            <a:endParaRPr lang="ru-RU" dirty="0"/>
          </a:p>
        </p:txBody>
      </p:sp>
      <p:sp>
        <p:nvSpPr>
          <p:cNvPr id="23" name="Блок-схема: узел 22"/>
          <p:cNvSpPr/>
          <p:nvPr/>
        </p:nvSpPr>
        <p:spPr>
          <a:xfrm>
            <a:off x="4282539" y="4844873"/>
            <a:ext cx="349492" cy="347234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1</a:t>
            </a:r>
            <a:endParaRPr lang="ru-RU" dirty="0"/>
          </a:p>
        </p:txBody>
      </p:sp>
      <p:sp>
        <p:nvSpPr>
          <p:cNvPr id="24" name="Блок-схема: узел 23"/>
          <p:cNvSpPr/>
          <p:nvPr/>
        </p:nvSpPr>
        <p:spPr>
          <a:xfrm>
            <a:off x="2060355" y="4145271"/>
            <a:ext cx="349492" cy="347234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1</a:t>
            </a:r>
            <a:endParaRPr lang="ru-RU" dirty="0"/>
          </a:p>
        </p:txBody>
      </p:sp>
      <p:sp>
        <p:nvSpPr>
          <p:cNvPr id="25" name="Блок-схема: узел 24"/>
          <p:cNvSpPr/>
          <p:nvPr/>
        </p:nvSpPr>
        <p:spPr>
          <a:xfrm>
            <a:off x="1650758" y="3174870"/>
            <a:ext cx="349492" cy="347234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1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699548" y="2492896"/>
            <a:ext cx="240984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u="sng" dirty="0" smtClean="0"/>
              <a:t>ИГРИМ </a:t>
            </a:r>
          </a:p>
          <a:p>
            <a:pPr algn="ctr"/>
            <a:r>
              <a:rPr lang="ru-RU" sz="1400" b="1" dirty="0" smtClean="0"/>
              <a:t>переработка дикоросов питьевая вода</a:t>
            </a:r>
            <a:endParaRPr lang="ru-RU" sz="1400" b="1" dirty="0"/>
          </a:p>
        </p:txBody>
      </p:sp>
      <p:sp>
        <p:nvSpPr>
          <p:cNvPr id="26" name="TextBox 25"/>
          <p:cNvSpPr txBox="1"/>
          <p:nvPr/>
        </p:nvSpPr>
        <p:spPr>
          <a:xfrm>
            <a:off x="5476" y="4688220"/>
            <a:ext cx="1532920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b="1" u="sng" dirty="0" smtClean="0"/>
              <a:t>СОВЕТСКИЙ р-н</a:t>
            </a:r>
          </a:p>
          <a:p>
            <a:pPr algn="ctr"/>
            <a:r>
              <a:rPr lang="ru-RU" sz="1400" b="1" dirty="0" smtClean="0"/>
              <a:t>лесопереработка</a:t>
            </a:r>
          </a:p>
          <a:p>
            <a:endParaRPr lang="ru-RU" sz="1400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2195736" y="4417948"/>
            <a:ext cx="1607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b="1" u="sng" dirty="0" smtClean="0"/>
              <a:t>ОКТЯБРЬСКИЙ р-н</a:t>
            </a:r>
          </a:p>
          <a:p>
            <a:pPr algn="ctr"/>
            <a:r>
              <a:rPr lang="ru-RU" sz="1400" b="1" dirty="0" smtClean="0"/>
              <a:t>лесопереработка</a:t>
            </a:r>
            <a:endParaRPr lang="ru-RU" sz="1400" b="1" dirty="0"/>
          </a:p>
        </p:txBody>
      </p:sp>
      <p:sp>
        <p:nvSpPr>
          <p:cNvPr id="28" name="TextBox 27"/>
          <p:cNvSpPr txBox="1"/>
          <p:nvPr/>
        </p:nvSpPr>
        <p:spPr>
          <a:xfrm>
            <a:off x="3303554" y="5216755"/>
            <a:ext cx="18490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b="1" u="sng" dirty="0" smtClean="0"/>
              <a:t>НЕФТЕЮГАНСКИЙ р-н</a:t>
            </a:r>
          </a:p>
          <a:p>
            <a:pPr algn="ctr"/>
            <a:r>
              <a:rPr lang="ru-RU" sz="1400" b="1" dirty="0" err="1" smtClean="0"/>
              <a:t>газопереработка</a:t>
            </a:r>
            <a:endParaRPr lang="ru-RU" sz="1400" b="1" dirty="0"/>
          </a:p>
        </p:txBody>
      </p:sp>
      <p:sp>
        <p:nvSpPr>
          <p:cNvPr id="29" name="TextBox 28"/>
          <p:cNvSpPr txBox="1"/>
          <p:nvPr/>
        </p:nvSpPr>
        <p:spPr>
          <a:xfrm>
            <a:off x="3923928" y="4149080"/>
            <a:ext cx="19207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b="1" u="sng" dirty="0" smtClean="0"/>
              <a:t>СУРГУТ</a:t>
            </a:r>
          </a:p>
          <a:p>
            <a:pPr algn="ctr"/>
            <a:r>
              <a:rPr lang="ru-RU" sz="1400" b="1" dirty="0" err="1" smtClean="0"/>
              <a:t>агропромышленность</a:t>
            </a:r>
            <a:endParaRPr lang="ru-RU" sz="1400" b="1" dirty="0"/>
          </a:p>
        </p:txBody>
      </p:sp>
      <p:sp>
        <p:nvSpPr>
          <p:cNvPr id="30" name="TextBox 29"/>
          <p:cNvSpPr txBox="1"/>
          <p:nvPr/>
        </p:nvSpPr>
        <p:spPr>
          <a:xfrm>
            <a:off x="6060534" y="4375541"/>
            <a:ext cx="14580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b="1" u="sng" dirty="0" smtClean="0"/>
              <a:t>НИЖЕВАРТОВСК</a:t>
            </a:r>
          </a:p>
          <a:p>
            <a:pPr algn="ctr"/>
            <a:r>
              <a:rPr lang="ru-RU" sz="1400" b="1" dirty="0" err="1" smtClean="0"/>
              <a:t>нефтесервис</a:t>
            </a:r>
            <a:endParaRPr lang="ru-RU" sz="1400" b="1" dirty="0" smtClean="0"/>
          </a:p>
        </p:txBody>
      </p:sp>
      <p:sp>
        <p:nvSpPr>
          <p:cNvPr id="33" name="Блок-схема: узел 32"/>
          <p:cNvSpPr/>
          <p:nvPr/>
        </p:nvSpPr>
        <p:spPr>
          <a:xfrm>
            <a:off x="1948982" y="3719605"/>
            <a:ext cx="349492" cy="347234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1</a:t>
            </a:r>
            <a:endParaRPr lang="ru-RU" dirty="0"/>
          </a:p>
        </p:txBody>
      </p:sp>
      <p:sp>
        <p:nvSpPr>
          <p:cNvPr id="34" name="TextBox 33"/>
          <p:cNvSpPr txBox="1"/>
          <p:nvPr/>
        </p:nvSpPr>
        <p:spPr>
          <a:xfrm>
            <a:off x="2264919" y="3337828"/>
            <a:ext cx="182524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b="1" u="sng" dirty="0" smtClean="0"/>
              <a:t>ПРИОБЬЕ</a:t>
            </a:r>
          </a:p>
          <a:p>
            <a:pPr algn="ctr"/>
            <a:r>
              <a:rPr lang="ru-RU" sz="1400" b="1" dirty="0"/>
              <a:t>т</a:t>
            </a:r>
            <a:r>
              <a:rPr lang="ru-RU" sz="1400" b="1" dirty="0" smtClean="0"/>
              <a:t>ранспорт, логистика</a:t>
            </a:r>
            <a:endParaRPr lang="ru-RU" sz="1400" b="1" dirty="0"/>
          </a:p>
        </p:txBody>
      </p:sp>
      <p:sp>
        <p:nvSpPr>
          <p:cNvPr id="31" name="Блок-схема: узел 30"/>
          <p:cNvSpPr/>
          <p:nvPr/>
        </p:nvSpPr>
        <p:spPr>
          <a:xfrm>
            <a:off x="2000250" y="5877272"/>
            <a:ext cx="349492" cy="347234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1</a:t>
            </a:r>
            <a:endParaRPr lang="ru-RU" dirty="0"/>
          </a:p>
        </p:txBody>
      </p:sp>
      <p:sp>
        <p:nvSpPr>
          <p:cNvPr id="32" name="TextBox 31"/>
          <p:cNvSpPr txBox="1"/>
          <p:nvPr/>
        </p:nvSpPr>
        <p:spPr>
          <a:xfrm>
            <a:off x="1473885" y="5354052"/>
            <a:ext cx="15859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u="sng" dirty="0" smtClean="0"/>
              <a:t>КОНДИНСКИЙ р-н</a:t>
            </a:r>
          </a:p>
          <a:p>
            <a:r>
              <a:rPr lang="ru-RU" sz="1400" b="1" dirty="0" smtClean="0"/>
              <a:t>лесопереработка</a:t>
            </a:r>
            <a:endParaRPr lang="ru-RU" sz="1400" b="1" dirty="0"/>
          </a:p>
        </p:txBody>
      </p:sp>
      <p:sp>
        <p:nvSpPr>
          <p:cNvPr id="35" name="Прямоугольник 34"/>
          <p:cNvSpPr/>
          <p:nvPr/>
        </p:nvSpPr>
        <p:spPr>
          <a:xfrm>
            <a:off x="8753790" y="0"/>
            <a:ext cx="39021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 smtClean="0"/>
              <a:t>5</a:t>
            </a:r>
            <a:endParaRPr lang="ru-RU" sz="1600" dirty="0"/>
          </a:p>
        </p:txBody>
      </p:sp>
      <p:sp>
        <p:nvSpPr>
          <p:cNvPr id="36" name="Блок-схема: узел 35"/>
          <p:cNvSpPr/>
          <p:nvPr/>
        </p:nvSpPr>
        <p:spPr>
          <a:xfrm>
            <a:off x="1358174" y="4551527"/>
            <a:ext cx="349492" cy="347234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1</a:t>
            </a:r>
          </a:p>
        </p:txBody>
      </p:sp>
      <p:sp>
        <p:nvSpPr>
          <p:cNvPr id="37" name="Блок-схема: узел 36"/>
          <p:cNvSpPr/>
          <p:nvPr/>
        </p:nvSpPr>
        <p:spPr>
          <a:xfrm>
            <a:off x="5580112" y="5013176"/>
            <a:ext cx="349492" cy="347234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1</a:t>
            </a:r>
            <a:endParaRPr lang="ru-RU" dirty="0"/>
          </a:p>
        </p:txBody>
      </p:sp>
      <p:sp>
        <p:nvSpPr>
          <p:cNvPr id="38" name="TextBox 37"/>
          <p:cNvSpPr txBox="1"/>
          <p:nvPr/>
        </p:nvSpPr>
        <p:spPr>
          <a:xfrm>
            <a:off x="5491667" y="5390372"/>
            <a:ext cx="21203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u="sng" dirty="0" smtClean="0"/>
              <a:t>НИЖЕВАРТОВСКИЙ р-н</a:t>
            </a:r>
          </a:p>
          <a:p>
            <a:pPr algn="ctr"/>
            <a:r>
              <a:rPr lang="ru-RU" sz="1400" b="1" dirty="0" smtClean="0"/>
              <a:t>транспорт, логистика</a:t>
            </a:r>
          </a:p>
        </p:txBody>
      </p:sp>
    </p:spTree>
    <p:extLst>
      <p:ext uri="{BB962C8B-B14F-4D97-AF65-F5344CB8AC3E}">
        <p14:creationId xmlns:p14="http://schemas.microsoft.com/office/powerpoint/2010/main" val="214167238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9144000" cy="858044"/>
          </a:xfrm>
          <a:prstGeom prst="rect">
            <a:avLst/>
          </a:prstGeom>
          <a:gradFill>
            <a:gsLst>
              <a:gs pos="0">
                <a:srgbClr val="09729F"/>
              </a:gs>
              <a:gs pos="30000">
                <a:schemeClr val="tx2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5" name="Группа 4"/>
          <p:cNvGrpSpPr/>
          <p:nvPr/>
        </p:nvGrpSpPr>
        <p:grpSpPr>
          <a:xfrm>
            <a:off x="0" y="858044"/>
            <a:ext cx="9144000" cy="266700"/>
            <a:chOff x="0" y="1124744"/>
            <a:chExt cx="9144000" cy="266700"/>
          </a:xfrm>
        </p:grpSpPr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124744"/>
              <a:ext cx="4000500" cy="2667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8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95936" y="1124744"/>
              <a:ext cx="4000500" cy="2667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29" name="Picture 5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96436" y="1134269"/>
              <a:ext cx="1147564" cy="2571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4" name="Picture 12" descr="G:\work\ДСМИ\11общие материалы\Герб округа copy.pn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251520" y="116633"/>
            <a:ext cx="936104" cy="1092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Заголовок 1"/>
          <p:cNvSpPr txBox="1">
            <a:spLocks/>
          </p:cNvSpPr>
          <p:nvPr/>
        </p:nvSpPr>
        <p:spPr>
          <a:xfrm>
            <a:off x="1187624" y="0"/>
            <a:ext cx="7738628" cy="10105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b="1" dirty="0"/>
              <a:t>Investor relations </a:t>
            </a:r>
            <a:r>
              <a:rPr lang="ru-RU" sz="2400" b="1" dirty="0" smtClean="0"/>
              <a:t>(инвестиционное продвижение)</a:t>
            </a:r>
            <a:endParaRPr lang="ru-RU" sz="2400" b="1" dirty="0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6559219" y="3140968"/>
            <a:ext cx="2376264" cy="1180510"/>
          </a:xfrm>
          <a:prstGeom prst="roundRect">
            <a:avLst/>
          </a:prstGeom>
          <a:solidFill>
            <a:srgbClr val="0070C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/>
              <a:t>Продвижение инвестиционных возможностей автономного округа</a:t>
            </a: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6559219" y="4480738"/>
            <a:ext cx="2376264" cy="1180510"/>
          </a:xfrm>
          <a:prstGeom prst="roundRect">
            <a:avLst/>
          </a:prstGeom>
          <a:solidFill>
            <a:srgbClr val="0070C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/>
              <a:t>Продвижение инвестиционных проектов</a:t>
            </a: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226036" y="2348880"/>
            <a:ext cx="8709447" cy="344747"/>
          </a:xfrm>
          <a:prstGeom prst="roundRect">
            <a:avLst/>
          </a:prstGeom>
          <a:solidFill>
            <a:srgbClr val="0070C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Развитие </a:t>
            </a:r>
            <a:r>
              <a:rPr lang="ru-RU" dirty="0" smtClean="0"/>
              <a:t>интерактивного</a:t>
            </a:r>
            <a:r>
              <a:rPr lang="en-US" dirty="0" smtClean="0"/>
              <a:t> </a:t>
            </a:r>
            <a:r>
              <a:rPr lang="ru-RU" dirty="0" smtClean="0"/>
              <a:t>инвестиционного потенциала ХМАО-Югры</a:t>
            </a:r>
            <a:endParaRPr lang="ru-RU" dirty="0"/>
          </a:p>
        </p:txBody>
      </p:sp>
      <p:cxnSp>
        <p:nvCxnSpPr>
          <p:cNvPr id="19" name="Прямая соединительная линия 18"/>
          <p:cNvCxnSpPr/>
          <p:nvPr/>
        </p:nvCxnSpPr>
        <p:spPr>
          <a:xfrm>
            <a:off x="143508" y="2204864"/>
            <a:ext cx="8856984" cy="0"/>
          </a:xfrm>
          <a:prstGeom prst="line">
            <a:avLst/>
          </a:prstGeom>
          <a:ln w="254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Прямоугольник 1"/>
          <p:cNvSpPr/>
          <p:nvPr/>
        </p:nvSpPr>
        <p:spPr>
          <a:xfrm>
            <a:off x="153699" y="1209526"/>
            <a:ext cx="887037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Фонд</a:t>
            </a:r>
            <a:r>
              <a:rPr lang="en-US" dirty="0" smtClean="0"/>
              <a:t> </a:t>
            </a:r>
            <a:r>
              <a:rPr lang="ru-RU" dirty="0" smtClean="0"/>
              <a:t>выстраивает </a:t>
            </a:r>
            <a:r>
              <a:rPr lang="ru-RU" dirty="0"/>
              <a:t>и развивает отношения с корпоративными и институциональными инвесторами, институтами развития, способствует продвижению автономного округа в инвестиционной среде.</a:t>
            </a: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2692391"/>
              </p:ext>
            </p:extLst>
          </p:nvPr>
        </p:nvGraphicFramePr>
        <p:xfrm>
          <a:off x="22929" y="2733680"/>
          <a:ext cx="6441703" cy="335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41703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</a:rPr>
                        <a:t>Инвестиционная карта ХМАО-Югры (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</a:rPr>
                        <a:t>map.investugra.ru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83" y="3140968"/>
            <a:ext cx="6464633" cy="35730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Прямоугольник 16"/>
          <p:cNvSpPr/>
          <p:nvPr/>
        </p:nvSpPr>
        <p:spPr>
          <a:xfrm>
            <a:off x="8753790" y="0"/>
            <a:ext cx="39021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 smtClean="0"/>
              <a:t>6</a:t>
            </a:r>
            <a:endParaRPr lang="ru-RU" sz="1600" dirty="0"/>
          </a:p>
        </p:txBody>
      </p:sp>
      <p:pic>
        <p:nvPicPr>
          <p:cNvPr id="1028" name="Picture 4" descr="http://www.kitguru.net/wp-content/uploads/2014/05/android-ios1.jpe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8073" y="5829782"/>
            <a:ext cx="998553" cy="695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567333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9144000" cy="858044"/>
          </a:xfrm>
          <a:prstGeom prst="rect">
            <a:avLst/>
          </a:prstGeom>
          <a:gradFill>
            <a:gsLst>
              <a:gs pos="0">
                <a:srgbClr val="09729F"/>
              </a:gs>
              <a:gs pos="30000">
                <a:schemeClr val="tx2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3" name="Группа 4"/>
          <p:cNvGrpSpPr/>
          <p:nvPr/>
        </p:nvGrpSpPr>
        <p:grpSpPr>
          <a:xfrm>
            <a:off x="0" y="858044"/>
            <a:ext cx="9144000" cy="266700"/>
            <a:chOff x="0" y="1124744"/>
            <a:chExt cx="9144000" cy="266700"/>
          </a:xfrm>
        </p:grpSpPr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124744"/>
              <a:ext cx="4000500" cy="2667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8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95936" y="1124744"/>
              <a:ext cx="4000500" cy="2667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29" name="Picture 5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96436" y="1134269"/>
              <a:ext cx="1147564" cy="2571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4" name="Picture 12" descr="G:\work\ДСМИ\11общие материалы\Герб округа copy.pn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251520" y="116633"/>
            <a:ext cx="936104" cy="1092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Заголовок 1"/>
          <p:cNvSpPr txBox="1">
            <a:spLocks/>
          </p:cNvSpPr>
          <p:nvPr/>
        </p:nvSpPr>
        <p:spPr>
          <a:xfrm>
            <a:off x="1187624" y="0"/>
            <a:ext cx="7738628" cy="10105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b="1" dirty="0"/>
              <a:t>Investor relations </a:t>
            </a:r>
            <a:r>
              <a:rPr lang="ru-RU" sz="2400" b="1" dirty="0" smtClean="0"/>
              <a:t>(инвестиционное продвижение)</a:t>
            </a:r>
            <a:endParaRPr lang="ru-RU" sz="2400" b="1" dirty="0"/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251520" y="1692435"/>
            <a:ext cx="8709447" cy="344747"/>
          </a:xfrm>
          <a:prstGeom prst="roundRect">
            <a:avLst/>
          </a:prstGeom>
          <a:solidFill>
            <a:srgbClr val="0070C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XIII</a:t>
            </a:r>
            <a:r>
              <a:rPr lang="ru-RU" dirty="0" smtClean="0"/>
              <a:t> Международный инвестиционный форум «Сочи - 2014»</a:t>
            </a:r>
            <a:endParaRPr lang="ru-RU" dirty="0"/>
          </a:p>
        </p:txBody>
      </p:sp>
      <p:cxnSp>
        <p:nvCxnSpPr>
          <p:cNvPr id="19" name="Прямая соединительная линия 18"/>
          <p:cNvCxnSpPr/>
          <p:nvPr/>
        </p:nvCxnSpPr>
        <p:spPr>
          <a:xfrm>
            <a:off x="179512" y="1556792"/>
            <a:ext cx="8856984" cy="0"/>
          </a:xfrm>
          <a:prstGeom prst="line">
            <a:avLst/>
          </a:prstGeom>
          <a:ln w="254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Прямоугольник 1"/>
          <p:cNvSpPr/>
          <p:nvPr/>
        </p:nvSpPr>
        <p:spPr>
          <a:xfrm>
            <a:off x="153699" y="1209526"/>
            <a:ext cx="88703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Практика инвестиционного продвижения в 2014 году</a:t>
            </a:r>
            <a:endParaRPr lang="ru-RU" dirty="0"/>
          </a:p>
        </p:txBody>
      </p:sp>
      <p:pic>
        <p:nvPicPr>
          <p:cNvPr id="1026" name="Picture 2" descr="C:\Users\f3\Desktop\IMG_8116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717" y="2155558"/>
            <a:ext cx="3274906" cy="2511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478860" y="2155558"/>
            <a:ext cx="519759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/>
              <a:t>Фонд организовал участие Ханты-Мансийского автономного округа  - Югры  в Форуме.  На стенде Югры была представлена интерактивная экспозиция </a:t>
            </a:r>
            <a:r>
              <a:rPr lang="ru-RU" dirty="0"/>
              <a:t>инфраструктурных инвестиционных </a:t>
            </a:r>
            <a:r>
              <a:rPr lang="ru-RU" dirty="0" smtClean="0"/>
              <a:t>проектов с </a:t>
            </a:r>
            <a:r>
              <a:rPr lang="ru-RU" dirty="0"/>
              <a:t>использованием технологии дополненной </a:t>
            </a:r>
            <a:r>
              <a:rPr lang="ru-RU" dirty="0" smtClean="0"/>
              <a:t>реальности, подписан ряд соглашений о сотрудничестве. </a:t>
            </a:r>
          </a:p>
          <a:p>
            <a:pPr algn="just"/>
            <a:r>
              <a:rPr lang="ru-RU" dirty="0" smtClean="0"/>
              <a:t>В 3</a:t>
            </a:r>
            <a:r>
              <a:rPr lang="en-US" dirty="0" smtClean="0"/>
              <a:t>D</a:t>
            </a:r>
            <a:r>
              <a:rPr lang="ru-RU" dirty="0" smtClean="0"/>
              <a:t>-формате посетителям Форума были представлены инфраструктурные проекты Югры:</a:t>
            </a:r>
            <a:endParaRPr lang="ru-RU" dirty="0"/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3069474" y="5335562"/>
            <a:ext cx="2726662" cy="54170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dirty="0" smtClean="0"/>
              <a:t>Мостовые переходы через </a:t>
            </a:r>
          </a:p>
          <a:p>
            <a:pPr algn="ctr"/>
            <a:r>
              <a:rPr lang="ru-RU" sz="1100" dirty="0" err="1" smtClean="0"/>
              <a:t>р.Обь</a:t>
            </a:r>
            <a:r>
              <a:rPr lang="ru-RU" sz="1100" dirty="0" smtClean="0"/>
              <a:t> в Октябрьском и </a:t>
            </a:r>
            <a:r>
              <a:rPr lang="ru-RU" sz="1100" dirty="0" err="1" smtClean="0"/>
              <a:t>Сургутском</a:t>
            </a:r>
            <a:r>
              <a:rPr lang="ru-RU" sz="1100" dirty="0" smtClean="0"/>
              <a:t> районах</a:t>
            </a:r>
            <a:endParaRPr lang="ru-RU" sz="1100" dirty="0"/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131768" y="4849797"/>
            <a:ext cx="2784047" cy="369168"/>
          </a:xfrm>
          <a:prstGeom prst="roundRect">
            <a:avLst/>
          </a:prstGeom>
          <a:solidFill>
            <a:srgbClr val="0070C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dirty="0" smtClean="0"/>
              <a:t>Перинатальные центры в Сургуте и Ханты-Мансийске</a:t>
            </a:r>
            <a:endParaRPr lang="ru-RU" sz="1100" dirty="0"/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3059833" y="4849797"/>
            <a:ext cx="2736304" cy="369168"/>
          </a:xfrm>
          <a:prstGeom prst="roundRect">
            <a:avLst/>
          </a:prstGeom>
          <a:solidFill>
            <a:srgbClr val="0070C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dirty="0" smtClean="0"/>
              <a:t>Автомобильная дорога </a:t>
            </a:r>
            <a:r>
              <a:rPr lang="ru-RU" sz="1100" dirty="0"/>
              <a:t>Коммунистический </a:t>
            </a:r>
            <a:r>
              <a:rPr lang="ru-RU" sz="1100" dirty="0" smtClean="0"/>
              <a:t>- </a:t>
            </a:r>
            <a:r>
              <a:rPr lang="ru-RU" sz="1100" dirty="0" err="1" smtClean="0"/>
              <a:t>Унъюган</a:t>
            </a:r>
            <a:endParaRPr lang="ru-RU" sz="1100" dirty="0"/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160704" y="5949280"/>
            <a:ext cx="2784047" cy="6473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dirty="0" smtClean="0"/>
              <a:t>Полигоны ТБО в Нефтеюганском, Нижневартовском и Ханты-Мансийском районах</a:t>
            </a:r>
            <a:endParaRPr lang="ru-RU" sz="1100" dirty="0"/>
          </a:p>
        </p:txBody>
      </p:sp>
      <p:sp>
        <p:nvSpPr>
          <p:cNvPr id="28" name="Скругленный прямоугольник 27"/>
          <p:cNvSpPr/>
          <p:nvPr/>
        </p:nvSpPr>
        <p:spPr>
          <a:xfrm>
            <a:off x="3069474" y="5949279"/>
            <a:ext cx="2726662" cy="6473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dirty="0" smtClean="0"/>
              <a:t>Реконструкция </a:t>
            </a:r>
            <a:r>
              <a:rPr lang="ru-RU" sz="1100" dirty="0"/>
              <a:t>Центра спортивной подготовки по зимним видам спорта в Ханты-Мансийске</a:t>
            </a:r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131768" y="5335561"/>
            <a:ext cx="2784047" cy="54170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dirty="0" smtClean="0"/>
              <a:t>Индустриальный парк в Нижневартовске</a:t>
            </a:r>
            <a:endParaRPr lang="ru-RU" sz="1100" dirty="0"/>
          </a:p>
        </p:txBody>
      </p:sp>
      <p:pic>
        <p:nvPicPr>
          <p:cNvPr id="6" name="Picture 2" descr="C:\Users\f4\Desktop\СОЧИ 2014\IMG_8046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6186" y="4849797"/>
            <a:ext cx="2574032" cy="1746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Прямоугольник 20"/>
          <p:cNvSpPr/>
          <p:nvPr/>
        </p:nvSpPr>
        <p:spPr>
          <a:xfrm>
            <a:off x="8753790" y="0"/>
            <a:ext cx="39021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/>
              <a:t>7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391567333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9144000" cy="858044"/>
          </a:xfrm>
          <a:prstGeom prst="rect">
            <a:avLst/>
          </a:prstGeom>
          <a:gradFill>
            <a:gsLst>
              <a:gs pos="0">
                <a:srgbClr val="09729F"/>
              </a:gs>
              <a:gs pos="30000">
                <a:schemeClr val="tx2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3" name="Группа 4"/>
          <p:cNvGrpSpPr/>
          <p:nvPr/>
        </p:nvGrpSpPr>
        <p:grpSpPr>
          <a:xfrm>
            <a:off x="0" y="858044"/>
            <a:ext cx="9144000" cy="266700"/>
            <a:chOff x="0" y="1124744"/>
            <a:chExt cx="9144000" cy="266700"/>
          </a:xfrm>
        </p:grpSpPr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124744"/>
              <a:ext cx="4000500" cy="2667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8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95936" y="1124744"/>
              <a:ext cx="4000500" cy="2667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29" name="Picture 5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96436" y="1134269"/>
              <a:ext cx="1147564" cy="2571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4" name="Picture 12" descr="G:\work\ДСМИ\11общие материалы\Герб округа copy.pn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251520" y="116633"/>
            <a:ext cx="936104" cy="1092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Заголовок 1"/>
          <p:cNvSpPr txBox="1">
            <a:spLocks/>
          </p:cNvSpPr>
          <p:nvPr/>
        </p:nvSpPr>
        <p:spPr>
          <a:xfrm>
            <a:off x="1187624" y="0"/>
            <a:ext cx="7738628" cy="10105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b="1" dirty="0"/>
              <a:t>Investor relations </a:t>
            </a:r>
            <a:r>
              <a:rPr lang="ru-RU" sz="2400" b="1" dirty="0" smtClean="0"/>
              <a:t>(инвестиционное продвижение)</a:t>
            </a:r>
            <a:endParaRPr lang="ru-RU" sz="2400" b="1" dirty="0"/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251520" y="1268760"/>
            <a:ext cx="8709447" cy="792088"/>
          </a:xfrm>
          <a:prstGeom prst="roundRect">
            <a:avLst/>
          </a:prstGeom>
          <a:solidFill>
            <a:srgbClr val="0070C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Круглый стол «Государственно-частное </a:t>
            </a:r>
            <a:r>
              <a:rPr lang="ru-RU" dirty="0"/>
              <a:t>партнерство в Югре: </a:t>
            </a:r>
            <a:endParaRPr lang="ru-RU" dirty="0" smtClean="0"/>
          </a:p>
          <a:p>
            <a:pPr algn="ctr"/>
            <a:r>
              <a:rPr lang="ru-RU" dirty="0" smtClean="0"/>
              <a:t>новые </a:t>
            </a:r>
            <a:r>
              <a:rPr lang="ru-RU" dirty="0"/>
              <a:t>возможности </a:t>
            </a:r>
            <a:r>
              <a:rPr lang="ru-RU" dirty="0" smtClean="0"/>
              <a:t>сотрудничества», г. Ханты-Мансийск, 19 ноября 2014</a:t>
            </a:r>
            <a:endParaRPr lang="ru-RU" dirty="0"/>
          </a:p>
        </p:txBody>
      </p:sp>
      <p:pic>
        <p:nvPicPr>
          <p:cNvPr id="17" name="Рисунок 16" descr="C:\Users\f4\Desktop\Фонд развития\Круглый стол\IMG_0426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204864"/>
            <a:ext cx="3312368" cy="2520280"/>
          </a:xfrm>
          <a:prstGeom prst="rect">
            <a:avLst/>
          </a:prstGeom>
          <a:noFill/>
          <a:ln>
            <a:noFill/>
          </a:ln>
        </p:spPr>
      </p:pic>
      <p:sp>
        <p:nvSpPr>
          <p:cNvPr id="23" name="Скругленный прямоугольник 22"/>
          <p:cNvSpPr/>
          <p:nvPr/>
        </p:nvSpPr>
        <p:spPr>
          <a:xfrm>
            <a:off x="3712913" y="2204864"/>
            <a:ext cx="5253063" cy="1224136"/>
          </a:xfrm>
          <a:prstGeom prst="roundRect">
            <a:avLst/>
          </a:prstGeom>
          <a:solidFill>
            <a:srgbClr val="0070C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Обсуждались возможности </a:t>
            </a:r>
            <a:r>
              <a:rPr lang="ru-RU" dirty="0"/>
              <a:t>реализации на территории Югры инвестиционных проектов в области коммунальной инфраструктуры на принципах ГЧП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647357" y="3473713"/>
            <a:ext cx="531361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dirty="0" smtClean="0"/>
              <a:t>Участие в диалоге приняли руководители Депэкономики Югры, </a:t>
            </a:r>
            <a:r>
              <a:rPr lang="ru-RU" sz="1600" dirty="0" err="1" smtClean="0"/>
              <a:t>Депжкк</a:t>
            </a:r>
            <a:r>
              <a:rPr lang="ru-RU" sz="1600" dirty="0" smtClean="0"/>
              <a:t> и энергетики</a:t>
            </a:r>
            <a:r>
              <a:rPr lang="ru-RU" sz="1600" dirty="0"/>
              <a:t>, Региональной службы по тарифам автономного округа, профильных ведомств администраций </a:t>
            </a:r>
            <a:r>
              <a:rPr lang="ru-RU" sz="1600" dirty="0" smtClean="0"/>
              <a:t>МО, </a:t>
            </a:r>
            <a:r>
              <a:rPr lang="ru-RU" sz="1600" dirty="0"/>
              <a:t>представители международных консалтинговых организаций, иностранных компаний. 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53699" y="4725144"/>
            <a:ext cx="881227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dirty="0" smtClean="0"/>
              <a:t>Подобного </a:t>
            </a:r>
            <a:r>
              <a:rPr lang="ru-RU" sz="1600" dirty="0"/>
              <a:t>рода </a:t>
            </a:r>
            <a:r>
              <a:rPr lang="ru-RU" sz="1600" dirty="0" smtClean="0"/>
              <a:t>дискуссионные площадки </a:t>
            </a:r>
            <a:r>
              <a:rPr lang="ru-RU" sz="1600" dirty="0"/>
              <a:t>способствует развитию института государственно-частного партнерства в </a:t>
            </a:r>
            <a:r>
              <a:rPr lang="ru-RU" sz="1600" dirty="0" smtClean="0"/>
              <a:t>Югре </a:t>
            </a:r>
            <a:r>
              <a:rPr lang="ru-RU" sz="1600" dirty="0"/>
              <a:t>и </a:t>
            </a:r>
            <a:r>
              <a:rPr lang="ru-RU" sz="1600" dirty="0" smtClean="0"/>
              <a:t>позволяют </a:t>
            </a:r>
            <a:r>
              <a:rPr lang="ru-RU" sz="1600" dirty="0"/>
              <a:t>установить обратную связь с органами местного самоуправления, обсудить пути решения проблем, препятствующих реализации проектов в сфере коммунальной инфраструктуры, в том числе с применением механизмов ГЧП. </a:t>
            </a:r>
            <a:endParaRPr lang="ru-RU" sz="1600" dirty="0" smtClean="0"/>
          </a:p>
          <a:p>
            <a:pPr algn="just"/>
            <a:r>
              <a:rPr lang="ru-RU" sz="1600" dirty="0" smtClean="0"/>
              <a:t>Участникам круглого стола были представлены возможности и решения компании </a:t>
            </a:r>
            <a:r>
              <a:rPr lang="ru-RU" sz="1600" dirty="0"/>
              <a:t>«Филипс</a:t>
            </a:r>
            <a:r>
              <a:rPr lang="ru-RU" sz="1600" dirty="0" smtClean="0"/>
              <a:t>», концерна </a:t>
            </a:r>
            <a:r>
              <a:rPr lang="ru-RU" sz="1600" dirty="0"/>
              <a:t>«</a:t>
            </a:r>
            <a:r>
              <a:rPr lang="ru-RU" sz="1600" dirty="0" err="1" smtClean="0"/>
              <a:t>Рейнметалл</a:t>
            </a:r>
            <a:r>
              <a:rPr lang="ru-RU" sz="1600" dirty="0"/>
              <a:t>»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8753790" y="0"/>
            <a:ext cx="39021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/>
              <a:t>8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396050144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8" name="Picture 14" descr="http://xn--80ardojebip.xn--p1ai/upload/iblock/a92/a92f5c5a050e0d0d2e169079fa77e24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487" y="2420599"/>
            <a:ext cx="2664585" cy="2664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http://s-bc.ru/media/SBC-article/0cdcdce5-0d05-4c61-af1c-e2ec64f37dd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5406932"/>
            <a:ext cx="2193091" cy="1451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0" y="0"/>
            <a:ext cx="9144000" cy="858044"/>
          </a:xfrm>
          <a:prstGeom prst="rect">
            <a:avLst/>
          </a:prstGeom>
          <a:gradFill>
            <a:gsLst>
              <a:gs pos="0">
                <a:srgbClr val="09729F"/>
              </a:gs>
              <a:gs pos="30000">
                <a:schemeClr val="tx2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5" name="Группа 4"/>
          <p:cNvGrpSpPr/>
          <p:nvPr/>
        </p:nvGrpSpPr>
        <p:grpSpPr>
          <a:xfrm>
            <a:off x="0" y="858044"/>
            <a:ext cx="9144000" cy="266700"/>
            <a:chOff x="0" y="1124744"/>
            <a:chExt cx="9144000" cy="266700"/>
          </a:xfrm>
        </p:grpSpPr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124744"/>
              <a:ext cx="4000500" cy="2667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8" name="Picture 3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95936" y="1124744"/>
              <a:ext cx="4000500" cy="2667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29" name="Picture 5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96436" y="1134269"/>
              <a:ext cx="1147564" cy="2571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4" name="Picture 12" descr="G:\work\ДСМИ\11общие материалы\Герб округа copy.png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251520" y="116633"/>
            <a:ext cx="936104" cy="1092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Заголовок 1"/>
          <p:cNvSpPr txBox="1">
            <a:spLocks/>
          </p:cNvSpPr>
          <p:nvPr/>
        </p:nvSpPr>
        <p:spPr>
          <a:xfrm>
            <a:off x="1187624" y="0"/>
            <a:ext cx="7738628" cy="10105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dirty="0" smtClean="0"/>
              <a:t>Партнеры Фонда развития Югры</a:t>
            </a:r>
            <a:endParaRPr lang="ru-RU" sz="2400" b="1" dirty="0"/>
          </a:p>
        </p:txBody>
      </p:sp>
      <p:pic>
        <p:nvPicPr>
          <p:cNvPr id="1026" name="Picture 2" descr="C:\Users\f12\Desktop\Логотипы\втб капитал 1.gi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315" y="1369260"/>
            <a:ext cx="2850459" cy="489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C:\Users\f12\Desktop\Логотипы\PMA_1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646" y="3611308"/>
            <a:ext cx="2396146" cy="1329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f12\Desktop\Логотипы\pwc1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5880" y="1369260"/>
            <a:ext cx="1530288" cy="1195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f12\Desktop\Логотипы\газпромбанк 1.jpg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906" b="11292"/>
          <a:stretch/>
        </p:blipFill>
        <p:spPr bwMode="auto">
          <a:xfrm>
            <a:off x="40749" y="2090304"/>
            <a:ext cx="2195736" cy="1215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f12\Desktop\Логотипы\герберт смит 1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145640"/>
            <a:ext cx="2591664" cy="1123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f12\Desktop\Логотипы\РФПИ 1.jpg"/>
          <p:cNvPicPr>
            <a:picLocks noChangeAspect="1" noChangeArrowheads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64" t="36610" r="14291" b="26780"/>
          <a:stretch/>
        </p:blipFill>
        <p:spPr bwMode="auto">
          <a:xfrm>
            <a:off x="5292080" y="3933056"/>
            <a:ext cx="3298536" cy="1009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f12\Desktop\Логотипы\сбербанк 1.png"/>
          <p:cNvPicPr>
            <a:picLocks noChangeAspect="1" noChangeArrowheads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40" t="1" r="21998" b="8593"/>
          <a:stretch/>
        </p:blipFill>
        <p:spPr bwMode="auto">
          <a:xfrm>
            <a:off x="4045165" y="1184101"/>
            <a:ext cx="3449567" cy="93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f12\Downloads\ростелеком2.pn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6009" y="5321241"/>
            <a:ext cx="2353648" cy="1372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4335536"/>
            <a:ext cx="1611290" cy="12537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9" name="Группа 8"/>
          <p:cNvGrpSpPr/>
          <p:nvPr/>
        </p:nvGrpSpPr>
        <p:grpSpPr>
          <a:xfrm>
            <a:off x="7605880" y="2843834"/>
            <a:ext cx="865858" cy="1175498"/>
            <a:chOff x="8087132" y="2837281"/>
            <a:chExt cx="865858" cy="1175498"/>
          </a:xfrm>
        </p:grpSpPr>
        <p:pic>
          <p:nvPicPr>
            <p:cNvPr id="1035" name="Picture 11" descr="C:\Users\f12\Desktop\Логотипы\юпк.png"/>
            <p:cNvPicPr>
              <a:picLocks noChangeAspect="1" noChangeArrowheads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87132" y="2837281"/>
              <a:ext cx="865858" cy="82028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0" name="TextBox 19"/>
            <p:cNvSpPr txBox="1"/>
            <p:nvPr/>
          </p:nvSpPr>
          <p:spPr>
            <a:xfrm>
              <a:off x="8131172" y="3643447"/>
              <a:ext cx="77777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b="1" dirty="0" smtClean="0"/>
                <a:t>Ю П К</a:t>
              </a:r>
              <a:endParaRPr lang="ru-RU" b="1" dirty="0"/>
            </a:p>
          </p:txBody>
        </p:sp>
      </p:grpSp>
      <p:pic>
        <p:nvPicPr>
          <p:cNvPr id="12" name="Picture 6" descr="http://t3.gstatic.com/images?q=tbn:ANd9GcRvwkWdjA-ICJsfBpp8THrO0DH8UPiDsXRZKOvy0P66dqvlrYcp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6001804"/>
            <a:ext cx="2201644" cy="856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5" name="Группа 14"/>
          <p:cNvGrpSpPr/>
          <p:nvPr/>
        </p:nvGrpSpPr>
        <p:grpSpPr>
          <a:xfrm>
            <a:off x="2499945" y="1892672"/>
            <a:ext cx="1143000" cy="1330136"/>
            <a:chOff x="5056938" y="5230585"/>
            <a:chExt cx="1143000" cy="1330136"/>
          </a:xfrm>
        </p:grpSpPr>
        <p:pic>
          <p:nvPicPr>
            <p:cNvPr id="13" name="Picture 8" descr="https://lh6.googleusercontent.com/-dpHgkVDVZSc/AAAAAAAAAAI/AAAAAAAAABo/wN_WquH3U2k/s120-c/photo.jpg"/>
            <p:cNvPicPr>
              <a:picLocks noChangeAspect="1" noChangeArrowheads="1"/>
            </p:cNvPicPr>
            <p:nvPr/>
          </p:nvPicPr>
          <p:blipFill>
            <a:blip r:embed="rId1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56938" y="5230585"/>
              <a:ext cx="1143000" cy="11430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6" name="TextBox 25"/>
            <p:cNvSpPr txBox="1"/>
            <p:nvPr/>
          </p:nvSpPr>
          <p:spPr>
            <a:xfrm>
              <a:off x="5211753" y="6191389"/>
              <a:ext cx="8333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b="1" dirty="0" err="1" smtClean="0"/>
                <a:t>Ростех</a:t>
              </a:r>
              <a:endParaRPr lang="ru-RU" b="1" dirty="0"/>
            </a:p>
          </p:txBody>
        </p:sp>
      </p:grpSp>
      <p:pic>
        <p:nvPicPr>
          <p:cNvPr id="1034" name="Picture 10" descr="http://popnano.ru/images/news/lider.png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2804" y="4937880"/>
            <a:ext cx="2021444" cy="867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Users\f11.UFOND\AppData\Local\Microsoft\Windows\Temporary Internet Files\Content.Outlook\Y5K4EPR6\logo-small_orbis.jpg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3102293"/>
            <a:ext cx="1901559" cy="760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Рисунок 37" descr="http://www.tpphmao.ru/images/logo.png"/>
          <p:cNvPicPr/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286" y="5141689"/>
            <a:ext cx="1767458" cy="663575"/>
          </a:xfrm>
          <a:prstGeom prst="rect">
            <a:avLst/>
          </a:prstGeom>
          <a:noFill/>
          <a:ln>
            <a:noFill/>
          </a:ln>
        </p:spPr>
      </p:pic>
      <p:sp>
        <p:nvSpPr>
          <p:cNvPr id="32" name="Прямоугольник 31"/>
          <p:cNvSpPr/>
          <p:nvPr/>
        </p:nvSpPr>
        <p:spPr>
          <a:xfrm>
            <a:off x="8753790" y="0"/>
            <a:ext cx="39021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 smtClean="0"/>
              <a:t>9</a:t>
            </a:r>
            <a:endParaRPr lang="ru-RU" sz="1600" dirty="0"/>
          </a:p>
        </p:txBody>
      </p:sp>
      <p:pic>
        <p:nvPicPr>
          <p:cNvPr id="5124" name="Picture 4" descr="http://technosider.com/uploads/images/00/00/06/2014/04/24/0c5388_orig.jpg"/>
          <p:cNvPicPr>
            <a:picLocks noChangeAspect="1" noChangeArrowheads="1"/>
          </p:cNvPicPr>
          <p:nvPr/>
        </p:nvPicPr>
        <p:blipFill>
          <a:blip r:embed="rId23" cstate="print"/>
          <a:srcRect/>
          <a:stretch>
            <a:fillRect/>
          </a:stretch>
        </p:blipFill>
        <p:spPr bwMode="auto">
          <a:xfrm>
            <a:off x="7452320" y="4797152"/>
            <a:ext cx="1115616" cy="418504"/>
          </a:xfrm>
          <a:prstGeom prst="rect">
            <a:avLst/>
          </a:prstGeom>
          <a:noFill/>
        </p:spPr>
      </p:pic>
      <p:pic>
        <p:nvPicPr>
          <p:cNvPr id="5126" name="Picture 6" descr="http://hh.ru/employer-logo/1251289.png"/>
          <p:cNvPicPr>
            <a:picLocks noChangeAspect="1" noChangeArrowheads="1"/>
          </p:cNvPicPr>
          <p:nvPr/>
        </p:nvPicPr>
        <p:blipFill>
          <a:blip r:embed="rId24" cstate="print"/>
          <a:srcRect/>
          <a:stretch>
            <a:fillRect/>
          </a:stretch>
        </p:blipFill>
        <p:spPr bwMode="auto">
          <a:xfrm>
            <a:off x="6858000" y="5229200"/>
            <a:ext cx="2286000" cy="733426"/>
          </a:xfrm>
          <a:prstGeom prst="rect">
            <a:avLst/>
          </a:prstGeom>
          <a:noFill/>
        </p:spPr>
      </p:pic>
      <p:grpSp>
        <p:nvGrpSpPr>
          <p:cNvPr id="37" name="Группа 36"/>
          <p:cNvGrpSpPr/>
          <p:nvPr/>
        </p:nvGrpSpPr>
        <p:grpSpPr>
          <a:xfrm>
            <a:off x="0" y="5949280"/>
            <a:ext cx="2195736" cy="689821"/>
            <a:chOff x="0" y="5949280"/>
            <a:chExt cx="2195736" cy="689821"/>
          </a:xfrm>
        </p:grpSpPr>
        <p:pic>
          <p:nvPicPr>
            <p:cNvPr id="2066" name="Picture 18" descr="http://konti-press.ru/downloads/images/tppkk.gif"/>
            <p:cNvPicPr>
              <a:picLocks noChangeAspect="1" noChangeArrowheads="1"/>
            </p:cNvPicPr>
            <p:nvPr/>
          </p:nvPicPr>
          <p:blipFill>
            <a:blip r:embed="rId2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949280"/>
              <a:ext cx="1243678" cy="6898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6" name="TextBox 35"/>
            <p:cNvSpPr txBox="1"/>
            <p:nvPr/>
          </p:nvSpPr>
          <p:spPr>
            <a:xfrm>
              <a:off x="1259632" y="5949280"/>
              <a:ext cx="936104" cy="6309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700" b="1" dirty="0" smtClean="0"/>
                <a:t>ТОРГОВО-ПРОМЫШЛЕННАЯ ПАЛАТА</a:t>
              </a:r>
            </a:p>
            <a:p>
              <a:r>
                <a:rPr lang="ru-RU" sz="700" dirty="0" smtClean="0"/>
                <a:t>КРАСНОДАРСКОГО КРАЯ</a:t>
              </a:r>
              <a:endParaRPr lang="ru-RU" sz="700" dirty="0"/>
            </a:p>
          </p:txBody>
        </p:sp>
      </p:grpSp>
    </p:spTree>
    <p:extLst>
      <p:ext uri="{BB962C8B-B14F-4D97-AF65-F5344CB8AC3E}">
        <p14:creationId xmlns:p14="http://schemas.microsoft.com/office/powerpoint/2010/main" val="64897575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9144000" cy="858044"/>
          </a:xfrm>
          <a:prstGeom prst="rect">
            <a:avLst/>
          </a:prstGeom>
          <a:gradFill>
            <a:gsLst>
              <a:gs pos="0">
                <a:srgbClr val="09729F"/>
              </a:gs>
              <a:gs pos="30000">
                <a:schemeClr val="tx2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3" name="Группа 4"/>
          <p:cNvGrpSpPr/>
          <p:nvPr/>
        </p:nvGrpSpPr>
        <p:grpSpPr>
          <a:xfrm>
            <a:off x="0" y="858044"/>
            <a:ext cx="9144000" cy="266700"/>
            <a:chOff x="0" y="1124744"/>
            <a:chExt cx="9144000" cy="266700"/>
          </a:xfrm>
        </p:grpSpPr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124744"/>
              <a:ext cx="4000500" cy="2667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8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95936" y="1124744"/>
              <a:ext cx="4000500" cy="2667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29" name="Picture 5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96436" y="1134269"/>
              <a:ext cx="1147564" cy="2571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4" name="Picture 12" descr="G:\work\ДСМИ\11общие материалы\Герб округа copy.pn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251520" y="116633"/>
            <a:ext cx="936104" cy="1092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Заголовок 1"/>
          <p:cNvSpPr txBox="1">
            <a:spLocks/>
          </p:cNvSpPr>
          <p:nvPr/>
        </p:nvSpPr>
        <p:spPr>
          <a:xfrm>
            <a:off x="1187624" y="0"/>
            <a:ext cx="7738628" cy="10105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dirty="0" smtClean="0"/>
              <a:t>Целевые и фактические показатели деятельности</a:t>
            </a:r>
            <a:endParaRPr lang="ru-RU" sz="2400" b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8753790" y="0"/>
            <a:ext cx="39021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 smtClean="0"/>
              <a:t>10</a:t>
            </a:r>
            <a:endParaRPr lang="ru-RU" sz="1600" dirty="0"/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0701377"/>
              </p:ext>
            </p:extLst>
          </p:nvPr>
        </p:nvGraphicFramePr>
        <p:xfrm>
          <a:off x="429308" y="1988839"/>
          <a:ext cx="8519586" cy="266429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14776"/>
                <a:gridCol w="1952405"/>
                <a:gridCol w="1952405"/>
              </a:tblGrid>
              <a:tr h="888099">
                <a:tc>
                  <a:txBody>
                    <a:bodyPr/>
                    <a:lstStyle/>
                    <a:p>
                      <a:r>
                        <a:rPr lang="ru-RU" dirty="0" smtClean="0"/>
                        <a:t>Наименование показателя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2017 год* </a:t>
                      </a:r>
                    </a:p>
                    <a:p>
                      <a:pPr algn="ctr"/>
                      <a:r>
                        <a:rPr lang="ru-RU" dirty="0" smtClean="0"/>
                        <a:t>(план)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2014 </a:t>
                      </a:r>
                    </a:p>
                    <a:p>
                      <a:pPr algn="ctr"/>
                      <a:r>
                        <a:rPr lang="ru-RU" dirty="0" smtClean="0"/>
                        <a:t>(факт)</a:t>
                      </a:r>
                      <a:endParaRPr lang="ru-RU" dirty="0"/>
                    </a:p>
                  </a:txBody>
                  <a:tcPr/>
                </a:tc>
              </a:tr>
              <a:tr h="888099">
                <a:tc>
                  <a:txBody>
                    <a:bodyPr/>
                    <a:lstStyle/>
                    <a:p>
                      <a:r>
                        <a:rPr lang="ru-RU" dirty="0" smtClean="0"/>
                        <a:t>Объем инвестиций,</a:t>
                      </a:r>
                      <a:r>
                        <a:rPr lang="ru-RU" baseline="0" dirty="0" smtClean="0"/>
                        <a:t> привлекаемых в ходе реализации проектов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35 000 </a:t>
                      </a:r>
                    </a:p>
                    <a:p>
                      <a:pPr algn="ctr"/>
                      <a:r>
                        <a:rPr lang="ru-RU" dirty="0" smtClean="0"/>
                        <a:t>млн. рублей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11 684 </a:t>
                      </a:r>
                    </a:p>
                    <a:p>
                      <a:pPr algn="ctr"/>
                      <a:r>
                        <a:rPr lang="ru-RU" dirty="0" smtClean="0"/>
                        <a:t>млн. рублей</a:t>
                      </a:r>
                      <a:endParaRPr lang="ru-RU" dirty="0"/>
                    </a:p>
                  </a:txBody>
                  <a:tcPr anchor="ctr"/>
                </a:tc>
              </a:tr>
              <a:tr h="888099">
                <a:tc>
                  <a:txBody>
                    <a:bodyPr/>
                    <a:lstStyle/>
                    <a:p>
                      <a:r>
                        <a:rPr lang="ru-RU" dirty="0" smtClean="0"/>
                        <a:t>Количество создаваемых рабочих мест при реализации проектов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2 000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1 360</a:t>
                      </a:r>
                      <a:endParaRPr lang="ru-RU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468731" y="4653136"/>
            <a:ext cx="845752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/>
              <a:t>* в связи </a:t>
            </a:r>
            <a:r>
              <a:rPr lang="ru-RU" sz="1400" dirty="0"/>
              <a:t>с длительностью подготовки проектов </a:t>
            </a:r>
            <a:r>
              <a:rPr lang="ru-RU" sz="1400" dirty="0" smtClean="0"/>
              <a:t>государственно-частного партнерства (1-2 </a:t>
            </a:r>
            <a:r>
              <a:rPr lang="ru-RU" sz="1400" dirty="0"/>
              <a:t>года) в </a:t>
            </a:r>
            <a:r>
              <a:rPr lang="ru-RU" sz="1400" dirty="0" smtClean="0"/>
              <a:t>Стратегии развития Фонда предусмотрены трехлетние </a:t>
            </a:r>
            <a:r>
              <a:rPr lang="ru-RU" sz="1400" dirty="0"/>
              <a:t>периоды </a:t>
            </a:r>
            <a:r>
              <a:rPr lang="ru-RU" sz="1400" dirty="0" smtClean="0"/>
              <a:t>анализа целевых и фактических показателей.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18078738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30363</TotalTime>
  <Words>974</Words>
  <Application>Microsoft Office PowerPoint</Application>
  <PresentationFormat>Экран (4:3)</PresentationFormat>
  <Paragraphs>147</Paragraphs>
  <Slides>10</Slides>
  <Notes>10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Фонд развития Югры</vt:lpstr>
      <vt:lpstr>Задачи и приоритетные направления деятельности  Фонда развития Югры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11</cp:lastModifiedBy>
  <cp:revision>529</cp:revision>
  <cp:lastPrinted>2014-12-06T14:39:15Z</cp:lastPrinted>
  <dcterms:created xsi:type="dcterms:W3CDTF">2013-11-12T12:35:12Z</dcterms:created>
  <dcterms:modified xsi:type="dcterms:W3CDTF">2015-03-06T13:26:59Z</dcterms:modified>
</cp:coreProperties>
</file>