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2"/>
  </p:notesMasterIdLst>
  <p:sldIdLst>
    <p:sldId id="256" r:id="rId2"/>
    <p:sldId id="260" r:id="rId3"/>
    <p:sldId id="258" r:id="rId4"/>
    <p:sldId id="261" r:id="rId5"/>
    <p:sldId id="325" r:id="rId6"/>
    <p:sldId id="303" r:id="rId7"/>
    <p:sldId id="268" r:id="rId8"/>
    <p:sldId id="304" r:id="rId9"/>
    <p:sldId id="305" r:id="rId10"/>
    <p:sldId id="306" r:id="rId11"/>
    <p:sldId id="307" r:id="rId12"/>
    <p:sldId id="308" r:id="rId13"/>
    <p:sldId id="324" r:id="rId14"/>
    <p:sldId id="326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7" r:id="rId27"/>
    <p:sldId id="321" r:id="rId28"/>
    <p:sldId id="322" r:id="rId29"/>
    <p:sldId id="323" r:id="rId30"/>
    <p:sldId id="259" r:id="rId31"/>
  </p:sldIdLst>
  <p:sldSz cx="12192000" cy="6858000"/>
  <p:notesSz cx="6858000" cy="9144000"/>
  <p:embeddedFontLst>
    <p:embeddedFont>
      <p:font typeface="Akrobat Bold" panose="00000800000000000000" pitchFamily="50" charset="-52"/>
      <p:bold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PT Sans" panose="020B0503020203020204" pitchFamily="34" charset="-52"/>
      <p:regular r:id="rId36"/>
      <p:bold r:id="rId37"/>
      <p:italic r:id="rId38"/>
      <p:boldItalic r:id="rId39"/>
    </p:embeddedFont>
    <p:embeddedFont>
      <p:font typeface="Akrobat" panose="00000600000000000000" pitchFamily="50" charset="-52"/>
      <p:regular r:id="rId40"/>
    </p:embeddedFont>
    <p:embeddedFont>
      <p:font typeface="Houschka Pro ExtraBold" panose="02000503000000020003" pitchFamily="50" charset="-52"/>
      <p:bold r:id="rId41"/>
      <p:boldItalic r:id="rId42"/>
    </p:embeddedFont>
    <p:embeddedFont>
      <p:font typeface="Impact" panose="020B0806030902050204" pitchFamily="34" charset="0"/>
      <p:regular r:id="rId43"/>
    </p:embeddedFont>
    <p:embeddedFont>
      <p:font typeface="Georgia" panose="02040502050405020303" pitchFamily="18" charset="0"/>
      <p:regular r:id="rId44"/>
      <p:bold r:id="rId45"/>
      <p:italic r:id="rId46"/>
      <p:boldItalic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Intro" panose="02000000000000000000" pitchFamily="50" charset="0"/>
      <p:regular r:id="rId5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868686"/>
    <a:srgbClr val="D9D9D9"/>
    <a:srgbClr val="7F7F7F"/>
    <a:srgbClr val="CFCFCF"/>
    <a:srgbClr val="ED7D31"/>
    <a:srgbClr val="F7C4A1"/>
    <a:srgbClr val="767171"/>
    <a:srgbClr val="E67931"/>
    <a:srgbClr val="7E7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01" autoAdjust="0"/>
    <p:restoredTop sz="96370" autoAdjust="0"/>
  </p:normalViewPr>
  <p:slideViewPr>
    <p:cSldViewPr snapToGrid="0">
      <p:cViewPr varScale="1">
        <p:scale>
          <a:sx n="114" d="100"/>
          <a:sy n="114" d="100"/>
        </p:scale>
        <p:origin x="20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font" Target="fonts/font15.fntdata"/><Relationship Id="rId50" Type="http://schemas.openxmlformats.org/officeDocument/2006/relationships/font" Target="fonts/font18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font" Target="fonts/font17.fntdata"/><Relationship Id="rId57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52" Type="http://schemas.openxmlformats.org/officeDocument/2006/relationships/font" Target="fonts/font2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font" Target="fonts/font16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9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B4F0AB-0D19-438D-9CF5-9998FBE5D19B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6626D-4BD6-4D37-9573-FE10A7E530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222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6626D-4BD6-4D37-9573-FE10A7E5304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938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6626D-4BD6-4D37-9573-FE10A7E5304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872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6626D-4BD6-4D37-9573-FE10A7E5304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982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6626D-4BD6-4D37-9573-FE10A7E5304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940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6626D-4BD6-4D37-9573-FE10A7E5304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848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6626D-4BD6-4D37-9573-FE10A7E5304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236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6626D-4BD6-4D37-9573-FE10A7E5304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761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6626D-4BD6-4D37-9573-FE10A7E5304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918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264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385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379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547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155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115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470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012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531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180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661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0FEE8B-9F1C-4595-8D03-06F047F66A87}" type="datetimeFigureOut">
              <a:rPr lang="ru-RU" smtClean="0"/>
              <a:t>пн 23.10.17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4254D-C5C1-4B80-B5FC-F9B7543833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502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svg"/><Relationship Id="rId5" Type="http://schemas.openxmlformats.org/officeDocument/2006/relationships/image" Target="../media/image3.emf"/><Relationship Id="rId10" Type="http://schemas.openxmlformats.org/officeDocument/2006/relationships/image" Target="../media/image18.png"/><Relationship Id="rId4" Type="http://schemas.openxmlformats.org/officeDocument/2006/relationships/image" Target="../media/image13.svg"/><Relationship Id="rId9" Type="http://schemas.openxmlformats.org/officeDocument/2006/relationships/image" Target="../media/image17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31.sv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svg"/><Relationship Id="rId11" Type="http://schemas.openxmlformats.org/officeDocument/2006/relationships/image" Target="../media/image30.png"/><Relationship Id="rId5" Type="http://schemas.openxmlformats.org/officeDocument/2006/relationships/image" Target="../media/image36.png"/><Relationship Id="rId10" Type="http://schemas.openxmlformats.org/officeDocument/2006/relationships/image" Target="../media/image41.svg"/><Relationship Id="rId4" Type="http://schemas.openxmlformats.org/officeDocument/2006/relationships/image" Target="../media/image35.svg"/><Relationship Id="rId9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g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sv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8.sv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sv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svg"/><Relationship Id="rId4" Type="http://schemas.openxmlformats.org/officeDocument/2006/relationships/image" Target="../media/image50.svg"/><Relationship Id="rId9" Type="http://schemas.openxmlformats.org/officeDocument/2006/relationships/image" Target="../media/image5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png"/><Relationship Id="rId7" Type="http://schemas.openxmlformats.org/officeDocument/2006/relationships/image" Target="../media/image63.jpeg"/><Relationship Id="rId12" Type="http://schemas.openxmlformats.org/officeDocument/2006/relationships/image" Target="../media/image68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5" Type="http://schemas.openxmlformats.org/officeDocument/2006/relationships/image" Target="../media/image61.gif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18" Type="http://schemas.openxmlformats.org/officeDocument/2006/relationships/image" Target="../media/image76.jpeg"/><Relationship Id="rId26" Type="http://schemas.openxmlformats.org/officeDocument/2006/relationships/image" Target="../media/image84.gif"/><Relationship Id="rId3" Type="http://schemas.openxmlformats.org/officeDocument/2006/relationships/image" Target="../media/image3.emf"/><Relationship Id="rId21" Type="http://schemas.openxmlformats.org/officeDocument/2006/relationships/image" Target="../media/image79.png"/><Relationship Id="rId7" Type="http://schemas.openxmlformats.org/officeDocument/2006/relationships/image" Target="../media/image67.jpeg"/><Relationship Id="rId12" Type="http://schemas.openxmlformats.org/officeDocument/2006/relationships/image" Target="../media/image70.gif"/><Relationship Id="rId17" Type="http://schemas.openxmlformats.org/officeDocument/2006/relationships/image" Target="../media/image75.jpeg"/><Relationship Id="rId25" Type="http://schemas.openxmlformats.org/officeDocument/2006/relationships/image" Target="../media/image83.jpeg"/><Relationship Id="rId2" Type="http://schemas.openxmlformats.org/officeDocument/2006/relationships/image" Target="../media/image69.jpeg"/><Relationship Id="rId16" Type="http://schemas.openxmlformats.org/officeDocument/2006/relationships/image" Target="../media/image74.jpeg"/><Relationship Id="rId20" Type="http://schemas.openxmlformats.org/officeDocument/2006/relationships/image" Target="../media/image78.png"/><Relationship Id="rId29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11" Type="http://schemas.openxmlformats.org/officeDocument/2006/relationships/image" Target="../media/image61.gif"/><Relationship Id="rId24" Type="http://schemas.openxmlformats.org/officeDocument/2006/relationships/image" Target="../media/image82.png"/><Relationship Id="rId5" Type="http://schemas.openxmlformats.org/officeDocument/2006/relationships/image" Target="../media/image65.png"/><Relationship Id="rId15" Type="http://schemas.openxmlformats.org/officeDocument/2006/relationships/image" Target="../media/image73.jpeg"/><Relationship Id="rId23" Type="http://schemas.openxmlformats.org/officeDocument/2006/relationships/image" Target="../media/image81.png"/><Relationship Id="rId28" Type="http://schemas.openxmlformats.org/officeDocument/2006/relationships/image" Target="../media/image86.png"/><Relationship Id="rId10" Type="http://schemas.openxmlformats.org/officeDocument/2006/relationships/image" Target="../media/image64.jpeg"/><Relationship Id="rId19" Type="http://schemas.openxmlformats.org/officeDocument/2006/relationships/image" Target="../media/image77.jpeg"/><Relationship Id="rId4" Type="http://schemas.openxmlformats.org/officeDocument/2006/relationships/image" Target="../media/image59.png"/><Relationship Id="rId9" Type="http://schemas.openxmlformats.org/officeDocument/2006/relationships/image" Target="../media/image60.png"/><Relationship Id="rId14" Type="http://schemas.openxmlformats.org/officeDocument/2006/relationships/image" Target="../media/image72.jpeg"/><Relationship Id="rId22" Type="http://schemas.openxmlformats.org/officeDocument/2006/relationships/image" Target="../media/image80.png"/><Relationship Id="rId27" Type="http://schemas.openxmlformats.org/officeDocument/2006/relationships/image" Target="../media/image85.png"/><Relationship Id="rId30" Type="http://schemas.openxmlformats.org/officeDocument/2006/relationships/image" Target="../media/image8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1" name="Равнобедренный треугольник 48"/>
          <p:cNvSpPr/>
          <p:nvPr/>
        </p:nvSpPr>
        <p:spPr>
          <a:xfrm>
            <a:off x="11313805" y="385236"/>
            <a:ext cx="1796988" cy="6630697"/>
          </a:xfrm>
          <a:custGeom>
            <a:avLst/>
            <a:gdLst>
              <a:gd name="connsiteX0" fmla="*/ 0 w 1636351"/>
              <a:gd name="connsiteY0" fmla="*/ 2317524 h 2317524"/>
              <a:gd name="connsiteX1" fmla="*/ 1636351 w 1636351"/>
              <a:gd name="connsiteY1" fmla="*/ 0 h 2317524"/>
              <a:gd name="connsiteX2" fmla="*/ 1636351 w 1636351"/>
              <a:gd name="connsiteY2" fmla="*/ 2317524 h 2317524"/>
              <a:gd name="connsiteX3" fmla="*/ 0 w 1636351"/>
              <a:gd name="connsiteY3" fmla="*/ 2317524 h 2317524"/>
              <a:gd name="connsiteX0" fmla="*/ 0 w 1617301"/>
              <a:gd name="connsiteY0" fmla="*/ 1060224 h 2317524"/>
              <a:gd name="connsiteX1" fmla="*/ 1617301 w 1617301"/>
              <a:gd name="connsiteY1" fmla="*/ 0 h 2317524"/>
              <a:gd name="connsiteX2" fmla="*/ 1617301 w 1617301"/>
              <a:gd name="connsiteY2" fmla="*/ 2317524 h 2317524"/>
              <a:gd name="connsiteX3" fmla="*/ 0 w 1617301"/>
              <a:gd name="connsiteY3" fmla="*/ 1060224 h 2317524"/>
              <a:gd name="connsiteX0" fmla="*/ 0 w 2026876"/>
              <a:gd name="connsiteY0" fmla="*/ 1298349 h 2555649"/>
              <a:gd name="connsiteX1" fmla="*/ 2026876 w 2026876"/>
              <a:gd name="connsiteY1" fmla="*/ 0 h 2555649"/>
              <a:gd name="connsiteX2" fmla="*/ 1617301 w 2026876"/>
              <a:gd name="connsiteY2" fmla="*/ 2555649 h 2555649"/>
              <a:gd name="connsiteX3" fmla="*/ 0 w 2026876"/>
              <a:gd name="connsiteY3" fmla="*/ 1298349 h 2555649"/>
              <a:gd name="connsiteX0" fmla="*/ 0 w 2026876"/>
              <a:gd name="connsiteY0" fmla="*/ 1298349 h 2650899"/>
              <a:gd name="connsiteX1" fmla="*/ 2026876 w 2026876"/>
              <a:gd name="connsiteY1" fmla="*/ 0 h 2650899"/>
              <a:gd name="connsiteX2" fmla="*/ 1617301 w 2026876"/>
              <a:gd name="connsiteY2" fmla="*/ 2650899 h 2650899"/>
              <a:gd name="connsiteX3" fmla="*/ 0 w 2026876"/>
              <a:gd name="connsiteY3" fmla="*/ 1298349 h 2650899"/>
              <a:gd name="connsiteX0" fmla="*/ 0 w 1969726"/>
              <a:gd name="connsiteY0" fmla="*/ 1279299 h 2631849"/>
              <a:gd name="connsiteX1" fmla="*/ 1969726 w 1969726"/>
              <a:gd name="connsiteY1" fmla="*/ 0 h 2631849"/>
              <a:gd name="connsiteX2" fmla="*/ 1617301 w 1969726"/>
              <a:gd name="connsiteY2" fmla="*/ 2631849 h 2631849"/>
              <a:gd name="connsiteX3" fmla="*/ 0 w 1969726"/>
              <a:gd name="connsiteY3" fmla="*/ 1279299 h 2631849"/>
              <a:gd name="connsiteX0" fmla="*/ 0 w 1969726"/>
              <a:gd name="connsiteY0" fmla="*/ 1279299 h 2617562"/>
              <a:gd name="connsiteX1" fmla="*/ 1969726 w 1969726"/>
              <a:gd name="connsiteY1" fmla="*/ 0 h 2617562"/>
              <a:gd name="connsiteX2" fmla="*/ 1617301 w 1969726"/>
              <a:gd name="connsiteY2" fmla="*/ 2617562 h 2617562"/>
              <a:gd name="connsiteX3" fmla="*/ 0 w 1969726"/>
              <a:gd name="connsiteY3" fmla="*/ 1279299 h 2617562"/>
              <a:gd name="connsiteX0" fmla="*/ 0 w 1993539"/>
              <a:gd name="connsiteY0" fmla="*/ 1288824 h 2617562"/>
              <a:gd name="connsiteX1" fmla="*/ 1993539 w 1993539"/>
              <a:gd name="connsiteY1" fmla="*/ 0 h 2617562"/>
              <a:gd name="connsiteX2" fmla="*/ 1641114 w 1993539"/>
              <a:gd name="connsiteY2" fmla="*/ 2617562 h 2617562"/>
              <a:gd name="connsiteX3" fmla="*/ 0 w 1993539"/>
              <a:gd name="connsiteY3" fmla="*/ 1288824 h 2617562"/>
              <a:gd name="connsiteX0" fmla="*/ 0 w 2831739"/>
              <a:gd name="connsiteY0" fmla="*/ 0 h 2800351"/>
              <a:gd name="connsiteX1" fmla="*/ 2831739 w 2831739"/>
              <a:gd name="connsiteY1" fmla="*/ 182789 h 2800351"/>
              <a:gd name="connsiteX2" fmla="*/ 2479314 w 2831739"/>
              <a:gd name="connsiteY2" fmla="*/ 2800351 h 2800351"/>
              <a:gd name="connsiteX3" fmla="*/ 0 w 2831739"/>
              <a:gd name="connsiteY3" fmla="*/ 0 h 2800351"/>
              <a:gd name="connsiteX0" fmla="*/ 0 w 2831739"/>
              <a:gd name="connsiteY0" fmla="*/ 0 h 2071689"/>
              <a:gd name="connsiteX1" fmla="*/ 2831739 w 2831739"/>
              <a:gd name="connsiteY1" fmla="*/ 182789 h 2071689"/>
              <a:gd name="connsiteX2" fmla="*/ 2488839 w 2831739"/>
              <a:gd name="connsiteY2" fmla="*/ 2071689 h 2071689"/>
              <a:gd name="connsiteX3" fmla="*/ 0 w 2831739"/>
              <a:gd name="connsiteY3" fmla="*/ 0 h 2071689"/>
              <a:gd name="connsiteX0" fmla="*/ 0 w 2926989"/>
              <a:gd name="connsiteY0" fmla="*/ 0 h 2085976"/>
              <a:gd name="connsiteX1" fmla="*/ 2926989 w 2926989"/>
              <a:gd name="connsiteY1" fmla="*/ 197076 h 2085976"/>
              <a:gd name="connsiteX2" fmla="*/ 2584089 w 2926989"/>
              <a:gd name="connsiteY2" fmla="*/ 2085976 h 2085976"/>
              <a:gd name="connsiteX3" fmla="*/ 0 w 2926989"/>
              <a:gd name="connsiteY3" fmla="*/ 0 h 2085976"/>
              <a:gd name="connsiteX0" fmla="*/ 0 w 5236801"/>
              <a:gd name="connsiteY0" fmla="*/ 0 h 2085976"/>
              <a:gd name="connsiteX1" fmla="*/ 5236801 w 5236801"/>
              <a:gd name="connsiteY1" fmla="*/ 325663 h 2085976"/>
              <a:gd name="connsiteX2" fmla="*/ 2584089 w 5236801"/>
              <a:gd name="connsiteY2" fmla="*/ 2085976 h 2085976"/>
              <a:gd name="connsiteX3" fmla="*/ 0 w 5236801"/>
              <a:gd name="connsiteY3" fmla="*/ 0 h 2085976"/>
              <a:gd name="connsiteX0" fmla="*/ 0 w 5236801"/>
              <a:gd name="connsiteY0" fmla="*/ 0 h 2076451"/>
              <a:gd name="connsiteX1" fmla="*/ 5236801 w 5236801"/>
              <a:gd name="connsiteY1" fmla="*/ 325663 h 2076451"/>
              <a:gd name="connsiteX2" fmla="*/ 2569802 w 5236801"/>
              <a:gd name="connsiteY2" fmla="*/ 2076451 h 2076451"/>
              <a:gd name="connsiteX3" fmla="*/ 0 w 5236801"/>
              <a:gd name="connsiteY3" fmla="*/ 0 h 2076451"/>
              <a:gd name="connsiteX0" fmla="*/ 1691480 w 2666999"/>
              <a:gd name="connsiteY0" fmla="*/ 0 h 4100560"/>
              <a:gd name="connsiteX1" fmla="*/ 2666999 w 2666999"/>
              <a:gd name="connsiteY1" fmla="*/ 2349772 h 4100560"/>
              <a:gd name="connsiteX2" fmla="*/ 0 w 2666999"/>
              <a:gd name="connsiteY2" fmla="*/ 4100560 h 4100560"/>
              <a:gd name="connsiteX3" fmla="*/ 1691480 w 2666999"/>
              <a:gd name="connsiteY3" fmla="*/ 0 h 4100560"/>
              <a:gd name="connsiteX0" fmla="*/ 830346 w 1805865"/>
              <a:gd name="connsiteY0" fmla="*/ 0 h 5805073"/>
              <a:gd name="connsiteX1" fmla="*/ 1805865 w 1805865"/>
              <a:gd name="connsiteY1" fmla="*/ 2349772 h 5805073"/>
              <a:gd name="connsiteX2" fmla="*/ 0 w 1805865"/>
              <a:gd name="connsiteY2" fmla="*/ 5805073 h 5805073"/>
              <a:gd name="connsiteX3" fmla="*/ 830346 w 1805865"/>
              <a:gd name="connsiteY3" fmla="*/ 0 h 5805073"/>
              <a:gd name="connsiteX0" fmla="*/ 883612 w 1859131"/>
              <a:gd name="connsiteY0" fmla="*/ 0 h 6630697"/>
              <a:gd name="connsiteX1" fmla="*/ 1859131 w 1859131"/>
              <a:gd name="connsiteY1" fmla="*/ 2349772 h 6630697"/>
              <a:gd name="connsiteX2" fmla="*/ 0 w 1859131"/>
              <a:gd name="connsiteY2" fmla="*/ 6630697 h 6630697"/>
              <a:gd name="connsiteX3" fmla="*/ 883612 w 1859131"/>
              <a:gd name="connsiteY3" fmla="*/ 0 h 6630697"/>
              <a:gd name="connsiteX0" fmla="*/ 883612 w 1796988"/>
              <a:gd name="connsiteY0" fmla="*/ 0 h 6630697"/>
              <a:gd name="connsiteX1" fmla="*/ 1796988 w 1796988"/>
              <a:gd name="connsiteY1" fmla="*/ 6513399 h 6630697"/>
              <a:gd name="connsiteX2" fmla="*/ 0 w 1796988"/>
              <a:gd name="connsiteY2" fmla="*/ 6630697 h 6630697"/>
              <a:gd name="connsiteX3" fmla="*/ 883612 w 1796988"/>
              <a:gd name="connsiteY3" fmla="*/ 0 h 6630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96988" h="6630697">
                <a:moveTo>
                  <a:pt x="883612" y="0"/>
                </a:moveTo>
                <a:lnTo>
                  <a:pt x="1796988" y="6513399"/>
                </a:lnTo>
                <a:lnTo>
                  <a:pt x="0" y="6630697"/>
                </a:lnTo>
                <a:lnTo>
                  <a:pt x="883612" y="0"/>
                </a:lnTo>
                <a:close/>
              </a:path>
            </a:pathLst>
          </a:custGeom>
          <a:solidFill>
            <a:srgbClr val="F392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0" name="Равнобедренный треугольник 48"/>
          <p:cNvSpPr/>
          <p:nvPr/>
        </p:nvSpPr>
        <p:spPr>
          <a:xfrm>
            <a:off x="7632609" y="-413705"/>
            <a:ext cx="5236801" cy="2076451"/>
          </a:xfrm>
          <a:custGeom>
            <a:avLst/>
            <a:gdLst>
              <a:gd name="connsiteX0" fmla="*/ 0 w 1636351"/>
              <a:gd name="connsiteY0" fmla="*/ 2317524 h 2317524"/>
              <a:gd name="connsiteX1" fmla="*/ 1636351 w 1636351"/>
              <a:gd name="connsiteY1" fmla="*/ 0 h 2317524"/>
              <a:gd name="connsiteX2" fmla="*/ 1636351 w 1636351"/>
              <a:gd name="connsiteY2" fmla="*/ 2317524 h 2317524"/>
              <a:gd name="connsiteX3" fmla="*/ 0 w 1636351"/>
              <a:gd name="connsiteY3" fmla="*/ 2317524 h 2317524"/>
              <a:gd name="connsiteX0" fmla="*/ 0 w 1617301"/>
              <a:gd name="connsiteY0" fmla="*/ 1060224 h 2317524"/>
              <a:gd name="connsiteX1" fmla="*/ 1617301 w 1617301"/>
              <a:gd name="connsiteY1" fmla="*/ 0 h 2317524"/>
              <a:gd name="connsiteX2" fmla="*/ 1617301 w 1617301"/>
              <a:gd name="connsiteY2" fmla="*/ 2317524 h 2317524"/>
              <a:gd name="connsiteX3" fmla="*/ 0 w 1617301"/>
              <a:gd name="connsiteY3" fmla="*/ 1060224 h 2317524"/>
              <a:gd name="connsiteX0" fmla="*/ 0 w 2026876"/>
              <a:gd name="connsiteY0" fmla="*/ 1298349 h 2555649"/>
              <a:gd name="connsiteX1" fmla="*/ 2026876 w 2026876"/>
              <a:gd name="connsiteY1" fmla="*/ 0 h 2555649"/>
              <a:gd name="connsiteX2" fmla="*/ 1617301 w 2026876"/>
              <a:gd name="connsiteY2" fmla="*/ 2555649 h 2555649"/>
              <a:gd name="connsiteX3" fmla="*/ 0 w 2026876"/>
              <a:gd name="connsiteY3" fmla="*/ 1298349 h 2555649"/>
              <a:gd name="connsiteX0" fmla="*/ 0 w 2026876"/>
              <a:gd name="connsiteY0" fmla="*/ 1298349 h 2650899"/>
              <a:gd name="connsiteX1" fmla="*/ 2026876 w 2026876"/>
              <a:gd name="connsiteY1" fmla="*/ 0 h 2650899"/>
              <a:gd name="connsiteX2" fmla="*/ 1617301 w 2026876"/>
              <a:gd name="connsiteY2" fmla="*/ 2650899 h 2650899"/>
              <a:gd name="connsiteX3" fmla="*/ 0 w 2026876"/>
              <a:gd name="connsiteY3" fmla="*/ 1298349 h 2650899"/>
              <a:gd name="connsiteX0" fmla="*/ 0 w 1969726"/>
              <a:gd name="connsiteY0" fmla="*/ 1279299 h 2631849"/>
              <a:gd name="connsiteX1" fmla="*/ 1969726 w 1969726"/>
              <a:gd name="connsiteY1" fmla="*/ 0 h 2631849"/>
              <a:gd name="connsiteX2" fmla="*/ 1617301 w 1969726"/>
              <a:gd name="connsiteY2" fmla="*/ 2631849 h 2631849"/>
              <a:gd name="connsiteX3" fmla="*/ 0 w 1969726"/>
              <a:gd name="connsiteY3" fmla="*/ 1279299 h 2631849"/>
              <a:gd name="connsiteX0" fmla="*/ 0 w 1969726"/>
              <a:gd name="connsiteY0" fmla="*/ 1279299 h 2617562"/>
              <a:gd name="connsiteX1" fmla="*/ 1969726 w 1969726"/>
              <a:gd name="connsiteY1" fmla="*/ 0 h 2617562"/>
              <a:gd name="connsiteX2" fmla="*/ 1617301 w 1969726"/>
              <a:gd name="connsiteY2" fmla="*/ 2617562 h 2617562"/>
              <a:gd name="connsiteX3" fmla="*/ 0 w 1969726"/>
              <a:gd name="connsiteY3" fmla="*/ 1279299 h 2617562"/>
              <a:gd name="connsiteX0" fmla="*/ 0 w 1993539"/>
              <a:gd name="connsiteY0" fmla="*/ 1288824 h 2617562"/>
              <a:gd name="connsiteX1" fmla="*/ 1993539 w 1993539"/>
              <a:gd name="connsiteY1" fmla="*/ 0 h 2617562"/>
              <a:gd name="connsiteX2" fmla="*/ 1641114 w 1993539"/>
              <a:gd name="connsiteY2" fmla="*/ 2617562 h 2617562"/>
              <a:gd name="connsiteX3" fmla="*/ 0 w 1993539"/>
              <a:gd name="connsiteY3" fmla="*/ 1288824 h 2617562"/>
              <a:gd name="connsiteX0" fmla="*/ 0 w 2831739"/>
              <a:gd name="connsiteY0" fmla="*/ 0 h 2800351"/>
              <a:gd name="connsiteX1" fmla="*/ 2831739 w 2831739"/>
              <a:gd name="connsiteY1" fmla="*/ 182789 h 2800351"/>
              <a:gd name="connsiteX2" fmla="*/ 2479314 w 2831739"/>
              <a:gd name="connsiteY2" fmla="*/ 2800351 h 2800351"/>
              <a:gd name="connsiteX3" fmla="*/ 0 w 2831739"/>
              <a:gd name="connsiteY3" fmla="*/ 0 h 2800351"/>
              <a:gd name="connsiteX0" fmla="*/ 0 w 2831739"/>
              <a:gd name="connsiteY0" fmla="*/ 0 h 2071689"/>
              <a:gd name="connsiteX1" fmla="*/ 2831739 w 2831739"/>
              <a:gd name="connsiteY1" fmla="*/ 182789 h 2071689"/>
              <a:gd name="connsiteX2" fmla="*/ 2488839 w 2831739"/>
              <a:gd name="connsiteY2" fmla="*/ 2071689 h 2071689"/>
              <a:gd name="connsiteX3" fmla="*/ 0 w 2831739"/>
              <a:gd name="connsiteY3" fmla="*/ 0 h 2071689"/>
              <a:gd name="connsiteX0" fmla="*/ 0 w 2926989"/>
              <a:gd name="connsiteY0" fmla="*/ 0 h 2085976"/>
              <a:gd name="connsiteX1" fmla="*/ 2926989 w 2926989"/>
              <a:gd name="connsiteY1" fmla="*/ 197076 h 2085976"/>
              <a:gd name="connsiteX2" fmla="*/ 2584089 w 2926989"/>
              <a:gd name="connsiteY2" fmla="*/ 2085976 h 2085976"/>
              <a:gd name="connsiteX3" fmla="*/ 0 w 2926989"/>
              <a:gd name="connsiteY3" fmla="*/ 0 h 2085976"/>
              <a:gd name="connsiteX0" fmla="*/ 0 w 5236801"/>
              <a:gd name="connsiteY0" fmla="*/ 0 h 2085976"/>
              <a:gd name="connsiteX1" fmla="*/ 5236801 w 5236801"/>
              <a:gd name="connsiteY1" fmla="*/ 325663 h 2085976"/>
              <a:gd name="connsiteX2" fmla="*/ 2584089 w 5236801"/>
              <a:gd name="connsiteY2" fmla="*/ 2085976 h 2085976"/>
              <a:gd name="connsiteX3" fmla="*/ 0 w 5236801"/>
              <a:gd name="connsiteY3" fmla="*/ 0 h 2085976"/>
              <a:gd name="connsiteX0" fmla="*/ 0 w 5236801"/>
              <a:gd name="connsiteY0" fmla="*/ 0 h 2076451"/>
              <a:gd name="connsiteX1" fmla="*/ 5236801 w 5236801"/>
              <a:gd name="connsiteY1" fmla="*/ 325663 h 2076451"/>
              <a:gd name="connsiteX2" fmla="*/ 2569802 w 5236801"/>
              <a:gd name="connsiteY2" fmla="*/ 2076451 h 2076451"/>
              <a:gd name="connsiteX3" fmla="*/ 0 w 5236801"/>
              <a:gd name="connsiteY3" fmla="*/ 0 h 20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6801" h="2076451">
                <a:moveTo>
                  <a:pt x="0" y="0"/>
                </a:moveTo>
                <a:lnTo>
                  <a:pt x="5236801" y="325663"/>
                </a:lnTo>
                <a:lnTo>
                  <a:pt x="2569802" y="207645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Равнобедренный треугольник 48"/>
          <p:cNvSpPr/>
          <p:nvPr/>
        </p:nvSpPr>
        <p:spPr>
          <a:xfrm>
            <a:off x="10204359" y="369160"/>
            <a:ext cx="1993539" cy="2617562"/>
          </a:xfrm>
          <a:custGeom>
            <a:avLst/>
            <a:gdLst>
              <a:gd name="connsiteX0" fmla="*/ 0 w 1636351"/>
              <a:gd name="connsiteY0" fmla="*/ 2317524 h 2317524"/>
              <a:gd name="connsiteX1" fmla="*/ 1636351 w 1636351"/>
              <a:gd name="connsiteY1" fmla="*/ 0 h 2317524"/>
              <a:gd name="connsiteX2" fmla="*/ 1636351 w 1636351"/>
              <a:gd name="connsiteY2" fmla="*/ 2317524 h 2317524"/>
              <a:gd name="connsiteX3" fmla="*/ 0 w 1636351"/>
              <a:gd name="connsiteY3" fmla="*/ 2317524 h 2317524"/>
              <a:gd name="connsiteX0" fmla="*/ 0 w 1617301"/>
              <a:gd name="connsiteY0" fmla="*/ 1060224 h 2317524"/>
              <a:gd name="connsiteX1" fmla="*/ 1617301 w 1617301"/>
              <a:gd name="connsiteY1" fmla="*/ 0 h 2317524"/>
              <a:gd name="connsiteX2" fmla="*/ 1617301 w 1617301"/>
              <a:gd name="connsiteY2" fmla="*/ 2317524 h 2317524"/>
              <a:gd name="connsiteX3" fmla="*/ 0 w 1617301"/>
              <a:gd name="connsiteY3" fmla="*/ 1060224 h 2317524"/>
              <a:gd name="connsiteX0" fmla="*/ 0 w 2026876"/>
              <a:gd name="connsiteY0" fmla="*/ 1298349 h 2555649"/>
              <a:gd name="connsiteX1" fmla="*/ 2026876 w 2026876"/>
              <a:gd name="connsiteY1" fmla="*/ 0 h 2555649"/>
              <a:gd name="connsiteX2" fmla="*/ 1617301 w 2026876"/>
              <a:gd name="connsiteY2" fmla="*/ 2555649 h 2555649"/>
              <a:gd name="connsiteX3" fmla="*/ 0 w 2026876"/>
              <a:gd name="connsiteY3" fmla="*/ 1298349 h 2555649"/>
              <a:gd name="connsiteX0" fmla="*/ 0 w 2026876"/>
              <a:gd name="connsiteY0" fmla="*/ 1298349 h 2650899"/>
              <a:gd name="connsiteX1" fmla="*/ 2026876 w 2026876"/>
              <a:gd name="connsiteY1" fmla="*/ 0 h 2650899"/>
              <a:gd name="connsiteX2" fmla="*/ 1617301 w 2026876"/>
              <a:gd name="connsiteY2" fmla="*/ 2650899 h 2650899"/>
              <a:gd name="connsiteX3" fmla="*/ 0 w 2026876"/>
              <a:gd name="connsiteY3" fmla="*/ 1298349 h 2650899"/>
              <a:gd name="connsiteX0" fmla="*/ 0 w 1969726"/>
              <a:gd name="connsiteY0" fmla="*/ 1279299 h 2631849"/>
              <a:gd name="connsiteX1" fmla="*/ 1969726 w 1969726"/>
              <a:gd name="connsiteY1" fmla="*/ 0 h 2631849"/>
              <a:gd name="connsiteX2" fmla="*/ 1617301 w 1969726"/>
              <a:gd name="connsiteY2" fmla="*/ 2631849 h 2631849"/>
              <a:gd name="connsiteX3" fmla="*/ 0 w 1969726"/>
              <a:gd name="connsiteY3" fmla="*/ 1279299 h 2631849"/>
              <a:gd name="connsiteX0" fmla="*/ 0 w 1969726"/>
              <a:gd name="connsiteY0" fmla="*/ 1279299 h 2617562"/>
              <a:gd name="connsiteX1" fmla="*/ 1969726 w 1969726"/>
              <a:gd name="connsiteY1" fmla="*/ 0 h 2617562"/>
              <a:gd name="connsiteX2" fmla="*/ 1617301 w 1969726"/>
              <a:gd name="connsiteY2" fmla="*/ 2617562 h 2617562"/>
              <a:gd name="connsiteX3" fmla="*/ 0 w 1969726"/>
              <a:gd name="connsiteY3" fmla="*/ 1279299 h 2617562"/>
              <a:gd name="connsiteX0" fmla="*/ 0 w 1993539"/>
              <a:gd name="connsiteY0" fmla="*/ 1288824 h 2617562"/>
              <a:gd name="connsiteX1" fmla="*/ 1993539 w 1993539"/>
              <a:gd name="connsiteY1" fmla="*/ 0 h 2617562"/>
              <a:gd name="connsiteX2" fmla="*/ 1641114 w 1993539"/>
              <a:gd name="connsiteY2" fmla="*/ 2617562 h 2617562"/>
              <a:gd name="connsiteX3" fmla="*/ 0 w 1993539"/>
              <a:gd name="connsiteY3" fmla="*/ 1288824 h 2617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93539" h="2617562">
                <a:moveTo>
                  <a:pt x="0" y="1288824"/>
                </a:moveTo>
                <a:lnTo>
                  <a:pt x="1993539" y="0"/>
                </a:lnTo>
                <a:lnTo>
                  <a:pt x="1641114" y="2617562"/>
                </a:lnTo>
                <a:lnTo>
                  <a:pt x="0" y="1288824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r="76231" b="-8305"/>
          <a:stretch/>
        </p:blipFill>
        <p:spPr>
          <a:xfrm>
            <a:off x="5711209" y="588236"/>
            <a:ext cx="769583" cy="5487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25110" y="3483299"/>
            <a:ext cx="795281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Intro" panose="02000000000000000000" pitchFamily="50" charset="0"/>
              </a:rPr>
              <a:t>ОТЧЕТ 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Intro" panose="02000000000000000000" pitchFamily="50" charset="0"/>
              </a:rPr>
              <a:t>О РЕЗУЛЬТАТАХ ДЕЯТЕЛЬНОСТИ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Intro" panose="02000000000000000000" pitchFamily="50" charset="0"/>
              </a:rPr>
              <a:t>ЗА 2016 год</a:t>
            </a:r>
            <a:endParaRPr lang="en-US" sz="3600" dirty="0">
              <a:solidFill>
                <a:schemeClr val="bg1"/>
              </a:solidFill>
              <a:latin typeface="Intro" panose="02000000000000000000" pitchFamily="50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 l="24866"/>
          <a:stretch/>
        </p:blipFill>
        <p:spPr>
          <a:xfrm>
            <a:off x="4879667" y="1331650"/>
            <a:ext cx="2432666" cy="506659"/>
          </a:xfrm>
          <a:prstGeom prst="rect">
            <a:avLst/>
          </a:prstGeom>
        </p:spPr>
      </p:pic>
      <p:cxnSp>
        <p:nvCxnSpPr>
          <p:cNvPr id="13" name="Прямая соединительная линия 12"/>
          <p:cNvCxnSpPr>
            <a:cxnSpLocks/>
          </p:cNvCxnSpPr>
          <p:nvPr/>
        </p:nvCxnSpPr>
        <p:spPr>
          <a:xfrm>
            <a:off x="6906827" y="-1003134"/>
            <a:ext cx="6388963" cy="515792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Рисунок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3957" y="1651255"/>
            <a:ext cx="1078376" cy="158734"/>
          </a:xfrm>
          <a:prstGeom prst="rect">
            <a:avLst/>
          </a:prstGeom>
        </p:spPr>
      </p:pic>
      <p:cxnSp>
        <p:nvCxnSpPr>
          <p:cNvPr id="28" name="Прямая соединительная линия 27"/>
          <p:cNvCxnSpPr/>
          <p:nvPr/>
        </p:nvCxnSpPr>
        <p:spPr>
          <a:xfrm>
            <a:off x="6051550" y="1647580"/>
            <a:ext cx="0" cy="190729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cxnSpLocks/>
          </p:cNvCxnSpPr>
          <p:nvPr/>
        </p:nvCxnSpPr>
        <p:spPr>
          <a:xfrm flipV="1">
            <a:off x="10209122" y="0"/>
            <a:ext cx="2573428" cy="165420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5808354" y="2635391"/>
            <a:ext cx="575292" cy="5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1" name="Прямая соединительная линия 40"/>
          <p:cNvCxnSpPr>
            <a:cxnSpLocks/>
          </p:cNvCxnSpPr>
          <p:nvPr/>
        </p:nvCxnSpPr>
        <p:spPr>
          <a:xfrm flipV="1">
            <a:off x="10180547" y="5342270"/>
            <a:ext cx="2573428" cy="165420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cxnSpLocks/>
          </p:cNvCxnSpPr>
          <p:nvPr/>
        </p:nvCxnSpPr>
        <p:spPr>
          <a:xfrm flipV="1">
            <a:off x="11319029" y="-470517"/>
            <a:ext cx="988380" cy="7430611"/>
          </a:xfrm>
          <a:prstGeom prst="line">
            <a:avLst/>
          </a:prstGeom>
          <a:ln w="38100">
            <a:solidFill>
              <a:srgbClr val="F3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Равнобедренный треугольник 48"/>
          <p:cNvSpPr/>
          <p:nvPr/>
        </p:nvSpPr>
        <p:spPr>
          <a:xfrm>
            <a:off x="10143958" y="5536528"/>
            <a:ext cx="2313135" cy="2120413"/>
          </a:xfrm>
          <a:custGeom>
            <a:avLst/>
            <a:gdLst>
              <a:gd name="connsiteX0" fmla="*/ 0 w 1636351"/>
              <a:gd name="connsiteY0" fmla="*/ 2317524 h 2317524"/>
              <a:gd name="connsiteX1" fmla="*/ 1636351 w 1636351"/>
              <a:gd name="connsiteY1" fmla="*/ 0 h 2317524"/>
              <a:gd name="connsiteX2" fmla="*/ 1636351 w 1636351"/>
              <a:gd name="connsiteY2" fmla="*/ 2317524 h 2317524"/>
              <a:gd name="connsiteX3" fmla="*/ 0 w 1636351"/>
              <a:gd name="connsiteY3" fmla="*/ 2317524 h 2317524"/>
              <a:gd name="connsiteX0" fmla="*/ 0 w 1617301"/>
              <a:gd name="connsiteY0" fmla="*/ 1060224 h 2317524"/>
              <a:gd name="connsiteX1" fmla="*/ 1617301 w 1617301"/>
              <a:gd name="connsiteY1" fmla="*/ 0 h 2317524"/>
              <a:gd name="connsiteX2" fmla="*/ 1617301 w 1617301"/>
              <a:gd name="connsiteY2" fmla="*/ 2317524 h 2317524"/>
              <a:gd name="connsiteX3" fmla="*/ 0 w 1617301"/>
              <a:gd name="connsiteY3" fmla="*/ 1060224 h 2317524"/>
              <a:gd name="connsiteX0" fmla="*/ 0 w 2026876"/>
              <a:gd name="connsiteY0" fmla="*/ 1298349 h 2555649"/>
              <a:gd name="connsiteX1" fmla="*/ 2026876 w 2026876"/>
              <a:gd name="connsiteY1" fmla="*/ 0 h 2555649"/>
              <a:gd name="connsiteX2" fmla="*/ 1617301 w 2026876"/>
              <a:gd name="connsiteY2" fmla="*/ 2555649 h 2555649"/>
              <a:gd name="connsiteX3" fmla="*/ 0 w 2026876"/>
              <a:gd name="connsiteY3" fmla="*/ 1298349 h 2555649"/>
              <a:gd name="connsiteX0" fmla="*/ 0 w 2026876"/>
              <a:gd name="connsiteY0" fmla="*/ 1298349 h 2650899"/>
              <a:gd name="connsiteX1" fmla="*/ 2026876 w 2026876"/>
              <a:gd name="connsiteY1" fmla="*/ 0 h 2650899"/>
              <a:gd name="connsiteX2" fmla="*/ 1617301 w 2026876"/>
              <a:gd name="connsiteY2" fmla="*/ 2650899 h 2650899"/>
              <a:gd name="connsiteX3" fmla="*/ 0 w 2026876"/>
              <a:gd name="connsiteY3" fmla="*/ 1298349 h 2650899"/>
              <a:gd name="connsiteX0" fmla="*/ 0 w 1969726"/>
              <a:gd name="connsiteY0" fmla="*/ 1279299 h 2631849"/>
              <a:gd name="connsiteX1" fmla="*/ 1969726 w 1969726"/>
              <a:gd name="connsiteY1" fmla="*/ 0 h 2631849"/>
              <a:gd name="connsiteX2" fmla="*/ 1617301 w 1969726"/>
              <a:gd name="connsiteY2" fmla="*/ 2631849 h 2631849"/>
              <a:gd name="connsiteX3" fmla="*/ 0 w 1969726"/>
              <a:gd name="connsiteY3" fmla="*/ 1279299 h 2631849"/>
              <a:gd name="connsiteX0" fmla="*/ 0 w 1969726"/>
              <a:gd name="connsiteY0" fmla="*/ 1279299 h 2617562"/>
              <a:gd name="connsiteX1" fmla="*/ 1969726 w 1969726"/>
              <a:gd name="connsiteY1" fmla="*/ 0 h 2617562"/>
              <a:gd name="connsiteX2" fmla="*/ 1617301 w 1969726"/>
              <a:gd name="connsiteY2" fmla="*/ 2617562 h 2617562"/>
              <a:gd name="connsiteX3" fmla="*/ 0 w 1969726"/>
              <a:gd name="connsiteY3" fmla="*/ 1279299 h 2617562"/>
              <a:gd name="connsiteX0" fmla="*/ 0 w 1993539"/>
              <a:gd name="connsiteY0" fmla="*/ 1288824 h 2617562"/>
              <a:gd name="connsiteX1" fmla="*/ 1993539 w 1993539"/>
              <a:gd name="connsiteY1" fmla="*/ 0 h 2617562"/>
              <a:gd name="connsiteX2" fmla="*/ 1641114 w 1993539"/>
              <a:gd name="connsiteY2" fmla="*/ 2617562 h 2617562"/>
              <a:gd name="connsiteX3" fmla="*/ 0 w 1993539"/>
              <a:gd name="connsiteY3" fmla="*/ 1288824 h 2617562"/>
              <a:gd name="connsiteX0" fmla="*/ 0 w 1958028"/>
              <a:gd name="connsiteY0" fmla="*/ 791675 h 2120413"/>
              <a:gd name="connsiteX1" fmla="*/ 1958028 w 1958028"/>
              <a:gd name="connsiteY1" fmla="*/ 0 h 2120413"/>
              <a:gd name="connsiteX2" fmla="*/ 1641114 w 1958028"/>
              <a:gd name="connsiteY2" fmla="*/ 2120413 h 2120413"/>
              <a:gd name="connsiteX3" fmla="*/ 0 w 1958028"/>
              <a:gd name="connsiteY3" fmla="*/ 791675 h 2120413"/>
              <a:gd name="connsiteX0" fmla="*/ 0 w 2313135"/>
              <a:gd name="connsiteY0" fmla="*/ 1493011 h 2120413"/>
              <a:gd name="connsiteX1" fmla="*/ 2313135 w 2313135"/>
              <a:gd name="connsiteY1" fmla="*/ 0 h 2120413"/>
              <a:gd name="connsiteX2" fmla="*/ 1996221 w 2313135"/>
              <a:gd name="connsiteY2" fmla="*/ 2120413 h 2120413"/>
              <a:gd name="connsiteX3" fmla="*/ 0 w 2313135"/>
              <a:gd name="connsiteY3" fmla="*/ 1493011 h 2120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3135" h="2120413">
                <a:moveTo>
                  <a:pt x="0" y="1493011"/>
                </a:moveTo>
                <a:lnTo>
                  <a:pt x="2313135" y="0"/>
                </a:lnTo>
                <a:lnTo>
                  <a:pt x="1996221" y="2120413"/>
                </a:lnTo>
                <a:lnTo>
                  <a:pt x="0" y="1493011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1032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"/>
          <p:cNvSpPr/>
          <p:nvPr/>
        </p:nvSpPr>
        <p:spPr>
          <a:xfrm>
            <a:off x="0" y="2507920"/>
            <a:ext cx="11689080" cy="2383676"/>
          </a:xfrm>
          <a:custGeom>
            <a:avLst/>
            <a:gdLst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10993515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8791853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8791853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9049675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305870"/>
              <a:gd name="connsiteY0" fmla="*/ 1258 h 2383676"/>
              <a:gd name="connsiteX1" fmla="*/ 9305870 w 9305870"/>
              <a:gd name="connsiteY1" fmla="*/ 0 h 2383676"/>
              <a:gd name="connsiteX2" fmla="*/ 9049675 w 9305870"/>
              <a:gd name="connsiteY2" fmla="*/ 2383676 h 2383676"/>
              <a:gd name="connsiteX3" fmla="*/ 0 w 9305870"/>
              <a:gd name="connsiteY3" fmla="*/ 2383676 h 2383676"/>
              <a:gd name="connsiteX4" fmla="*/ 0 w 9305870"/>
              <a:gd name="connsiteY4" fmla="*/ 1258 h 2383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05870" h="2383676">
                <a:moveTo>
                  <a:pt x="0" y="1258"/>
                </a:moveTo>
                <a:lnTo>
                  <a:pt x="9305870" y="0"/>
                </a:lnTo>
                <a:lnTo>
                  <a:pt x="9049675" y="2383676"/>
                </a:lnTo>
                <a:lnTo>
                  <a:pt x="0" y="2383676"/>
                </a:lnTo>
                <a:lnTo>
                  <a:pt x="0" y="1258"/>
                </a:lnTo>
                <a:close/>
              </a:path>
            </a:pathLst>
          </a:cu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46" name="Группа 45"/>
          <p:cNvGrpSpPr/>
          <p:nvPr/>
        </p:nvGrpSpPr>
        <p:grpSpPr>
          <a:xfrm>
            <a:off x="7625672" y="849884"/>
            <a:ext cx="6542582" cy="4252279"/>
            <a:chOff x="7281906" y="-901639"/>
            <a:chExt cx="5236801" cy="3403602"/>
          </a:xfrm>
        </p:grpSpPr>
        <p:sp>
          <p:nvSpPr>
            <p:cNvPr id="47" name="Равнобедренный треугольник 48"/>
            <p:cNvSpPr/>
            <p:nvPr/>
          </p:nvSpPr>
          <p:spPr>
            <a:xfrm>
              <a:off x="7281906" y="-901639"/>
              <a:ext cx="5236801" cy="2076451"/>
            </a:xfrm>
            <a:custGeom>
              <a:avLst/>
              <a:gdLst>
                <a:gd name="connsiteX0" fmla="*/ 0 w 1636351"/>
                <a:gd name="connsiteY0" fmla="*/ 2317524 h 2317524"/>
                <a:gd name="connsiteX1" fmla="*/ 1636351 w 1636351"/>
                <a:gd name="connsiteY1" fmla="*/ 0 h 2317524"/>
                <a:gd name="connsiteX2" fmla="*/ 1636351 w 1636351"/>
                <a:gd name="connsiteY2" fmla="*/ 2317524 h 2317524"/>
                <a:gd name="connsiteX3" fmla="*/ 0 w 1636351"/>
                <a:gd name="connsiteY3" fmla="*/ 2317524 h 2317524"/>
                <a:gd name="connsiteX0" fmla="*/ 0 w 1617301"/>
                <a:gd name="connsiteY0" fmla="*/ 1060224 h 2317524"/>
                <a:gd name="connsiteX1" fmla="*/ 1617301 w 1617301"/>
                <a:gd name="connsiteY1" fmla="*/ 0 h 2317524"/>
                <a:gd name="connsiteX2" fmla="*/ 1617301 w 1617301"/>
                <a:gd name="connsiteY2" fmla="*/ 2317524 h 2317524"/>
                <a:gd name="connsiteX3" fmla="*/ 0 w 1617301"/>
                <a:gd name="connsiteY3" fmla="*/ 1060224 h 2317524"/>
                <a:gd name="connsiteX0" fmla="*/ 0 w 2026876"/>
                <a:gd name="connsiteY0" fmla="*/ 1298349 h 2555649"/>
                <a:gd name="connsiteX1" fmla="*/ 2026876 w 2026876"/>
                <a:gd name="connsiteY1" fmla="*/ 0 h 2555649"/>
                <a:gd name="connsiteX2" fmla="*/ 1617301 w 2026876"/>
                <a:gd name="connsiteY2" fmla="*/ 2555649 h 2555649"/>
                <a:gd name="connsiteX3" fmla="*/ 0 w 2026876"/>
                <a:gd name="connsiteY3" fmla="*/ 1298349 h 2555649"/>
                <a:gd name="connsiteX0" fmla="*/ 0 w 2026876"/>
                <a:gd name="connsiteY0" fmla="*/ 1298349 h 2650899"/>
                <a:gd name="connsiteX1" fmla="*/ 2026876 w 2026876"/>
                <a:gd name="connsiteY1" fmla="*/ 0 h 2650899"/>
                <a:gd name="connsiteX2" fmla="*/ 1617301 w 2026876"/>
                <a:gd name="connsiteY2" fmla="*/ 2650899 h 2650899"/>
                <a:gd name="connsiteX3" fmla="*/ 0 w 2026876"/>
                <a:gd name="connsiteY3" fmla="*/ 1298349 h 2650899"/>
                <a:gd name="connsiteX0" fmla="*/ 0 w 1969726"/>
                <a:gd name="connsiteY0" fmla="*/ 1279299 h 2631849"/>
                <a:gd name="connsiteX1" fmla="*/ 1969726 w 1969726"/>
                <a:gd name="connsiteY1" fmla="*/ 0 h 2631849"/>
                <a:gd name="connsiteX2" fmla="*/ 1617301 w 1969726"/>
                <a:gd name="connsiteY2" fmla="*/ 2631849 h 2631849"/>
                <a:gd name="connsiteX3" fmla="*/ 0 w 1969726"/>
                <a:gd name="connsiteY3" fmla="*/ 1279299 h 2631849"/>
                <a:gd name="connsiteX0" fmla="*/ 0 w 1969726"/>
                <a:gd name="connsiteY0" fmla="*/ 1279299 h 2617562"/>
                <a:gd name="connsiteX1" fmla="*/ 1969726 w 1969726"/>
                <a:gd name="connsiteY1" fmla="*/ 0 h 2617562"/>
                <a:gd name="connsiteX2" fmla="*/ 1617301 w 1969726"/>
                <a:gd name="connsiteY2" fmla="*/ 2617562 h 2617562"/>
                <a:gd name="connsiteX3" fmla="*/ 0 w 1969726"/>
                <a:gd name="connsiteY3" fmla="*/ 1279299 h 2617562"/>
                <a:gd name="connsiteX0" fmla="*/ 0 w 1993539"/>
                <a:gd name="connsiteY0" fmla="*/ 1288824 h 2617562"/>
                <a:gd name="connsiteX1" fmla="*/ 1993539 w 1993539"/>
                <a:gd name="connsiteY1" fmla="*/ 0 h 2617562"/>
                <a:gd name="connsiteX2" fmla="*/ 1641114 w 1993539"/>
                <a:gd name="connsiteY2" fmla="*/ 2617562 h 2617562"/>
                <a:gd name="connsiteX3" fmla="*/ 0 w 1993539"/>
                <a:gd name="connsiteY3" fmla="*/ 1288824 h 2617562"/>
                <a:gd name="connsiteX0" fmla="*/ 0 w 2831739"/>
                <a:gd name="connsiteY0" fmla="*/ 0 h 2800351"/>
                <a:gd name="connsiteX1" fmla="*/ 2831739 w 2831739"/>
                <a:gd name="connsiteY1" fmla="*/ 182789 h 2800351"/>
                <a:gd name="connsiteX2" fmla="*/ 2479314 w 2831739"/>
                <a:gd name="connsiteY2" fmla="*/ 2800351 h 2800351"/>
                <a:gd name="connsiteX3" fmla="*/ 0 w 2831739"/>
                <a:gd name="connsiteY3" fmla="*/ 0 h 2800351"/>
                <a:gd name="connsiteX0" fmla="*/ 0 w 2831739"/>
                <a:gd name="connsiteY0" fmla="*/ 0 h 2071689"/>
                <a:gd name="connsiteX1" fmla="*/ 2831739 w 2831739"/>
                <a:gd name="connsiteY1" fmla="*/ 182789 h 2071689"/>
                <a:gd name="connsiteX2" fmla="*/ 2488839 w 2831739"/>
                <a:gd name="connsiteY2" fmla="*/ 2071689 h 2071689"/>
                <a:gd name="connsiteX3" fmla="*/ 0 w 2831739"/>
                <a:gd name="connsiteY3" fmla="*/ 0 h 2071689"/>
                <a:gd name="connsiteX0" fmla="*/ 0 w 2926989"/>
                <a:gd name="connsiteY0" fmla="*/ 0 h 2085976"/>
                <a:gd name="connsiteX1" fmla="*/ 2926989 w 2926989"/>
                <a:gd name="connsiteY1" fmla="*/ 197076 h 2085976"/>
                <a:gd name="connsiteX2" fmla="*/ 2584089 w 2926989"/>
                <a:gd name="connsiteY2" fmla="*/ 2085976 h 2085976"/>
                <a:gd name="connsiteX3" fmla="*/ 0 w 2926989"/>
                <a:gd name="connsiteY3" fmla="*/ 0 h 2085976"/>
                <a:gd name="connsiteX0" fmla="*/ 0 w 5236801"/>
                <a:gd name="connsiteY0" fmla="*/ 0 h 2085976"/>
                <a:gd name="connsiteX1" fmla="*/ 5236801 w 5236801"/>
                <a:gd name="connsiteY1" fmla="*/ 325663 h 2085976"/>
                <a:gd name="connsiteX2" fmla="*/ 2584089 w 5236801"/>
                <a:gd name="connsiteY2" fmla="*/ 2085976 h 2085976"/>
                <a:gd name="connsiteX3" fmla="*/ 0 w 5236801"/>
                <a:gd name="connsiteY3" fmla="*/ 0 h 2085976"/>
                <a:gd name="connsiteX0" fmla="*/ 0 w 5236801"/>
                <a:gd name="connsiteY0" fmla="*/ 0 h 2076451"/>
                <a:gd name="connsiteX1" fmla="*/ 5236801 w 5236801"/>
                <a:gd name="connsiteY1" fmla="*/ 325663 h 2076451"/>
                <a:gd name="connsiteX2" fmla="*/ 2569802 w 5236801"/>
                <a:gd name="connsiteY2" fmla="*/ 2076451 h 2076451"/>
                <a:gd name="connsiteX3" fmla="*/ 0 w 5236801"/>
                <a:gd name="connsiteY3" fmla="*/ 0 h 20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36801" h="2076451">
                  <a:moveTo>
                    <a:pt x="0" y="0"/>
                  </a:moveTo>
                  <a:lnTo>
                    <a:pt x="5236801" y="325663"/>
                  </a:lnTo>
                  <a:lnTo>
                    <a:pt x="2569802" y="20764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" name="Равнобедренный треугольник 48"/>
            <p:cNvSpPr/>
            <p:nvPr/>
          </p:nvSpPr>
          <p:spPr>
            <a:xfrm>
              <a:off x="9854544" y="-242606"/>
              <a:ext cx="2153563" cy="2744569"/>
            </a:xfrm>
            <a:custGeom>
              <a:avLst/>
              <a:gdLst>
                <a:gd name="connsiteX0" fmla="*/ 0 w 1636351"/>
                <a:gd name="connsiteY0" fmla="*/ 2317524 h 2317524"/>
                <a:gd name="connsiteX1" fmla="*/ 1636351 w 1636351"/>
                <a:gd name="connsiteY1" fmla="*/ 0 h 2317524"/>
                <a:gd name="connsiteX2" fmla="*/ 1636351 w 1636351"/>
                <a:gd name="connsiteY2" fmla="*/ 2317524 h 2317524"/>
                <a:gd name="connsiteX3" fmla="*/ 0 w 1636351"/>
                <a:gd name="connsiteY3" fmla="*/ 2317524 h 2317524"/>
                <a:gd name="connsiteX0" fmla="*/ 0 w 1617301"/>
                <a:gd name="connsiteY0" fmla="*/ 1060224 h 2317524"/>
                <a:gd name="connsiteX1" fmla="*/ 1617301 w 1617301"/>
                <a:gd name="connsiteY1" fmla="*/ 0 h 2317524"/>
                <a:gd name="connsiteX2" fmla="*/ 1617301 w 1617301"/>
                <a:gd name="connsiteY2" fmla="*/ 2317524 h 2317524"/>
                <a:gd name="connsiteX3" fmla="*/ 0 w 1617301"/>
                <a:gd name="connsiteY3" fmla="*/ 1060224 h 2317524"/>
                <a:gd name="connsiteX0" fmla="*/ 0 w 2026876"/>
                <a:gd name="connsiteY0" fmla="*/ 1298349 h 2555649"/>
                <a:gd name="connsiteX1" fmla="*/ 2026876 w 2026876"/>
                <a:gd name="connsiteY1" fmla="*/ 0 h 2555649"/>
                <a:gd name="connsiteX2" fmla="*/ 1617301 w 2026876"/>
                <a:gd name="connsiteY2" fmla="*/ 2555649 h 2555649"/>
                <a:gd name="connsiteX3" fmla="*/ 0 w 2026876"/>
                <a:gd name="connsiteY3" fmla="*/ 1298349 h 2555649"/>
                <a:gd name="connsiteX0" fmla="*/ 0 w 2026876"/>
                <a:gd name="connsiteY0" fmla="*/ 1298349 h 2650899"/>
                <a:gd name="connsiteX1" fmla="*/ 2026876 w 2026876"/>
                <a:gd name="connsiteY1" fmla="*/ 0 h 2650899"/>
                <a:gd name="connsiteX2" fmla="*/ 1617301 w 2026876"/>
                <a:gd name="connsiteY2" fmla="*/ 2650899 h 2650899"/>
                <a:gd name="connsiteX3" fmla="*/ 0 w 2026876"/>
                <a:gd name="connsiteY3" fmla="*/ 1298349 h 2650899"/>
                <a:gd name="connsiteX0" fmla="*/ 0 w 1969726"/>
                <a:gd name="connsiteY0" fmla="*/ 1279299 h 2631849"/>
                <a:gd name="connsiteX1" fmla="*/ 1969726 w 1969726"/>
                <a:gd name="connsiteY1" fmla="*/ 0 h 2631849"/>
                <a:gd name="connsiteX2" fmla="*/ 1617301 w 1969726"/>
                <a:gd name="connsiteY2" fmla="*/ 2631849 h 2631849"/>
                <a:gd name="connsiteX3" fmla="*/ 0 w 1969726"/>
                <a:gd name="connsiteY3" fmla="*/ 1279299 h 2631849"/>
                <a:gd name="connsiteX0" fmla="*/ 0 w 1969726"/>
                <a:gd name="connsiteY0" fmla="*/ 1279299 h 2617562"/>
                <a:gd name="connsiteX1" fmla="*/ 1969726 w 1969726"/>
                <a:gd name="connsiteY1" fmla="*/ 0 h 2617562"/>
                <a:gd name="connsiteX2" fmla="*/ 1617301 w 1969726"/>
                <a:gd name="connsiteY2" fmla="*/ 2617562 h 2617562"/>
                <a:gd name="connsiteX3" fmla="*/ 0 w 1969726"/>
                <a:gd name="connsiteY3" fmla="*/ 1279299 h 2617562"/>
                <a:gd name="connsiteX0" fmla="*/ 0 w 1993539"/>
                <a:gd name="connsiteY0" fmla="*/ 1288824 h 2617562"/>
                <a:gd name="connsiteX1" fmla="*/ 1993539 w 1993539"/>
                <a:gd name="connsiteY1" fmla="*/ 0 h 2617562"/>
                <a:gd name="connsiteX2" fmla="*/ 1641114 w 1993539"/>
                <a:gd name="connsiteY2" fmla="*/ 2617562 h 2617562"/>
                <a:gd name="connsiteX3" fmla="*/ 0 w 1993539"/>
                <a:gd name="connsiteY3" fmla="*/ 1288824 h 2617562"/>
                <a:gd name="connsiteX0" fmla="*/ 0 w 2145939"/>
                <a:gd name="connsiteY0" fmla="*/ 1403124 h 2731862"/>
                <a:gd name="connsiteX1" fmla="*/ 2145939 w 2145939"/>
                <a:gd name="connsiteY1" fmla="*/ 0 h 2731862"/>
                <a:gd name="connsiteX2" fmla="*/ 1641114 w 2145939"/>
                <a:gd name="connsiteY2" fmla="*/ 2731862 h 2731862"/>
                <a:gd name="connsiteX3" fmla="*/ 0 w 2145939"/>
                <a:gd name="connsiteY3" fmla="*/ 1403124 h 2731862"/>
                <a:gd name="connsiteX0" fmla="*/ 0 w 2153563"/>
                <a:gd name="connsiteY0" fmla="*/ 1415831 h 2744569"/>
                <a:gd name="connsiteX1" fmla="*/ 2153563 w 2153563"/>
                <a:gd name="connsiteY1" fmla="*/ 0 h 2744569"/>
                <a:gd name="connsiteX2" fmla="*/ 1641114 w 2153563"/>
                <a:gd name="connsiteY2" fmla="*/ 2744569 h 2744569"/>
                <a:gd name="connsiteX3" fmla="*/ 0 w 2153563"/>
                <a:gd name="connsiteY3" fmla="*/ 1415831 h 2744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3563" h="2744569">
                  <a:moveTo>
                    <a:pt x="0" y="1415831"/>
                  </a:moveTo>
                  <a:lnTo>
                    <a:pt x="2153563" y="0"/>
                  </a:lnTo>
                  <a:lnTo>
                    <a:pt x="1641114" y="2744569"/>
                  </a:lnTo>
                  <a:lnTo>
                    <a:pt x="0" y="1415831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49" name="Прямая соединительная линия 48"/>
          <p:cNvCxnSpPr>
            <a:cxnSpLocks/>
          </p:cNvCxnSpPr>
          <p:nvPr/>
        </p:nvCxnSpPr>
        <p:spPr>
          <a:xfrm>
            <a:off x="6472206" y="-78663"/>
            <a:ext cx="6388963" cy="515792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>
            <a:cxnSpLocks/>
          </p:cNvCxnSpPr>
          <p:nvPr/>
        </p:nvCxnSpPr>
        <p:spPr>
          <a:xfrm flipV="1">
            <a:off x="11053651" y="-169543"/>
            <a:ext cx="988380" cy="7430611"/>
          </a:xfrm>
          <a:prstGeom prst="line">
            <a:avLst/>
          </a:prstGeom>
          <a:ln w="38100">
            <a:solidFill>
              <a:srgbClr val="F3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991362" y="3308407"/>
            <a:ext cx="82092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ntro" panose="02000000000000000000" pitchFamily="50" charset="0"/>
              </a:rPr>
              <a:t>Задачи и приоритетные направления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Intro" panose="02000000000000000000" pitchFamily="50" charset="0"/>
              </a:rPr>
              <a:t>Деятельности фонда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17958" y="2019382"/>
            <a:ext cx="11560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rgbClr val="F9B233"/>
                </a:solidFill>
                <a:latin typeface="Intro" panose="02000000000000000000" pitchFamily="50" charset="0"/>
              </a:rPr>
              <a:t>Раздел </a:t>
            </a:r>
            <a:r>
              <a:rPr lang="en-US" sz="1600" dirty="0">
                <a:solidFill>
                  <a:srgbClr val="F9B233"/>
                </a:solidFill>
                <a:latin typeface="Intro" panose="02000000000000000000" pitchFamily="50" charset="0"/>
              </a:rPr>
              <a:t>1</a:t>
            </a:r>
            <a:endParaRPr lang="ru-RU" sz="1600" dirty="0">
              <a:solidFill>
                <a:srgbClr val="F9B233"/>
              </a:solidFill>
              <a:latin typeface="Intro" panose="02000000000000000000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8602" y="6475542"/>
            <a:ext cx="2503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21" name="Прямая соединительная линия 20"/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Группа 22"/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24" name="Овал 23"/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rgbClr val="F392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DE4AA407-8053-498D-A3D0-F444A568C0D1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36967711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Прямоугольник 68"/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48602" y="647554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55340" y="366979"/>
            <a:ext cx="9857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Задачи и приоритетные направления</a:t>
            </a:r>
          </a:p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Деятельности фонда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21" name="Группа 20"/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22" name="Овал 21"/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38" name="Straight Connector 84"/>
          <p:cNvCxnSpPr>
            <a:cxnSpLocks/>
          </p:cNvCxnSpPr>
          <p:nvPr/>
        </p:nvCxnSpPr>
        <p:spPr>
          <a:xfrm flipH="1">
            <a:off x="0" y="3883761"/>
            <a:ext cx="12192000" cy="42695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58"/>
          <p:cNvSpPr/>
          <p:nvPr/>
        </p:nvSpPr>
        <p:spPr bwMode="ltGray">
          <a:xfrm>
            <a:off x="3866057" y="3644158"/>
            <a:ext cx="3730521" cy="517455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dirty="0">
                <a:latin typeface="Akrobat" panose="00000600000000000000" pitchFamily="50" charset="-52"/>
                <a:cs typeface="Times New Roman" pitchFamily="18" charset="0"/>
              </a:rPr>
              <a:t>ПО ПРИНЦИПУ ОДНОГО ОКНА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22172" y="4703604"/>
            <a:ext cx="2086864" cy="1140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1200" dirty="0">
                <a:latin typeface="Akrobat" panose="00000600000000000000" pitchFamily="50" charset="-52"/>
                <a:ea typeface="Calibri"/>
                <a:cs typeface="Times New Roman"/>
              </a:rPr>
              <a:t>C</a:t>
            </a:r>
            <a:r>
              <a:rPr lang="ru-RU" sz="1200" dirty="0" err="1">
                <a:latin typeface="Akrobat" panose="00000600000000000000" pitchFamily="50" charset="-52"/>
                <a:ea typeface="Calibri"/>
                <a:cs typeface="Times New Roman"/>
              </a:rPr>
              <a:t>одействие</a:t>
            </a:r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 в реализации промышленной политики на территории Югры, в том числе создание и развитие индустриальных парков</a:t>
            </a:r>
          </a:p>
        </p:txBody>
      </p:sp>
      <p:sp>
        <p:nvSpPr>
          <p:cNvPr id="49" name="Прямоугольник 48"/>
          <p:cNvSpPr/>
          <p:nvPr/>
        </p:nvSpPr>
        <p:spPr>
          <a:xfrm flipV="1">
            <a:off x="506528" y="4616375"/>
            <a:ext cx="175244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>
            <a:off x="2727175" y="4703604"/>
            <a:ext cx="20692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Участие в реализации </a:t>
            </a:r>
          </a:p>
          <a:p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Приоритетных для ХМАО – Югры инвестиционных проектах, </a:t>
            </a:r>
          </a:p>
          <a:p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в том числе реализуемых </a:t>
            </a:r>
          </a:p>
          <a:p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на принципах государственно-</a:t>
            </a:r>
          </a:p>
          <a:p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Частного партнёрства</a:t>
            </a:r>
            <a:endParaRPr lang="ru-RU" sz="1200" dirty="0">
              <a:latin typeface="Akrobat" panose="00000600000000000000" pitchFamily="50" charset="-52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2811064" y="4616375"/>
            <a:ext cx="1904861" cy="468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TextBox 49"/>
          <p:cNvSpPr txBox="1"/>
          <p:nvPr/>
        </p:nvSpPr>
        <p:spPr>
          <a:xfrm>
            <a:off x="5180962" y="4703604"/>
            <a:ext cx="2113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Проведение мероприятий</a:t>
            </a:r>
          </a:p>
          <a:p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по повышению инвестиционного</a:t>
            </a:r>
          </a:p>
          <a:p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потенциала и привлекательности</a:t>
            </a:r>
          </a:p>
          <a:p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ХМАО – Югры</a:t>
            </a:r>
            <a:endParaRPr lang="ru-RU" sz="1200" dirty="0">
              <a:latin typeface="Akrobat" panose="00000600000000000000" pitchFamily="50" charset="-52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5268018" y="4616375"/>
            <a:ext cx="1942744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7678965" y="4703604"/>
            <a:ext cx="1639937" cy="941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Сопровождение 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инвестиционных</a:t>
            </a:r>
            <a:endParaRPr lang="en-US" sz="1200" dirty="0">
              <a:latin typeface="Akrobat" panose="00000600000000000000" pitchFamily="50" charset="-52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проектов на принципах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одного окна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6A02FDC0-2CDC-4BB4-A3C1-2826A76E3DE7}"/>
              </a:ext>
            </a:extLst>
          </p:cNvPr>
          <p:cNvSpPr/>
          <p:nvPr/>
        </p:nvSpPr>
        <p:spPr>
          <a:xfrm>
            <a:off x="7762855" y="4616375"/>
            <a:ext cx="1389534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DC31357-3F34-4C32-9B7E-720CE6520B8B}"/>
              </a:ext>
            </a:extLst>
          </p:cNvPr>
          <p:cNvSpPr txBox="1"/>
          <p:nvPr/>
        </p:nvSpPr>
        <p:spPr>
          <a:xfrm>
            <a:off x="526363" y="1638482"/>
            <a:ext cx="112099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Дата регистрации Фонда развития Ханты-Мансийского автономного округа – Югры (далее Фонд)  - 12 декабря 2008 года. Распоряжением Правительства Ханты-Мансийского автономного округа</a:t>
            </a:r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 – 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Югры от 09 августа 2013 года № 414-рп «Фонд содействия развитию инвестиций в субъекты малого и среднего предпринимательства в Ханты-Мансийском автономном округе-Югре» был переименован в «Фонд развития Ханты-Мансийского автономного округа</a:t>
            </a:r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 – 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Югры».</a:t>
            </a:r>
          </a:p>
          <a:p>
            <a:pPr>
              <a:lnSpc>
                <a:spcPct val="150000"/>
              </a:lnSpc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Фонд как институт развития призван сформировать новое качество инвестиционной среды на территории Ханты-Мансийского автономного округа – Югры, суть которого состоит в создании лучших условий для инвестирования частных и государственных финансов в объекты транспортной, дорожной, жилищно-коммунальной, социальной инфраструктуры и инновационные проекты путем минимизации рисков долгосрочных капиталовложений и максимизации их экономического эффекта.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BB15FEF-426C-45AF-BA38-DF8AED2BCFCA}"/>
              </a:ext>
            </a:extLst>
          </p:cNvPr>
          <p:cNvSpPr txBox="1"/>
          <p:nvPr/>
        </p:nvSpPr>
        <p:spPr>
          <a:xfrm>
            <a:off x="9451846" y="4703604"/>
            <a:ext cx="2546144" cy="1344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ru-RU" sz="1200" dirty="0">
                <a:latin typeface="Akrobat" panose="00000600000000000000" pitchFamily="50" charset="-52"/>
                <a:ea typeface="Calibri"/>
                <a:cs typeface="Times New Roman"/>
              </a:rPr>
              <a:t>Подготовка предложений по совершенствованию нормативно-правовых актов автономного округа направленных на развитие инвестиционного законодательства и улучшение инвестиционного климата</a:t>
            </a: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82C5B3AF-8C9B-42C3-A141-0D919F6FF951}"/>
              </a:ext>
            </a:extLst>
          </p:cNvPr>
          <p:cNvSpPr/>
          <p:nvPr/>
        </p:nvSpPr>
        <p:spPr>
          <a:xfrm>
            <a:off x="9519933" y="4616375"/>
            <a:ext cx="2216348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879B379-07A3-426A-8D07-C8EA6DB5425A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381795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Прямоугольник 68"/>
          <p:cNvSpPr/>
          <p:nvPr/>
        </p:nvSpPr>
        <p:spPr>
          <a:xfrm>
            <a:off x="0" y="0"/>
            <a:ext cx="12192000" cy="106967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48602" y="647554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3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1417" y="366979"/>
            <a:ext cx="8085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Инвестиционные проекты в управлении фонда </a:t>
            </a:r>
            <a:r>
              <a:rPr lang="ru-RU" sz="2000" b="1" dirty="0">
                <a:solidFill>
                  <a:schemeClr val="bg1"/>
                </a:solidFill>
                <a:latin typeface="Akrobat" panose="00000600000000000000" pitchFamily="50" charset="-52"/>
              </a:rPr>
              <a:t>(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1</a:t>
            </a:r>
            <a:r>
              <a:rPr lang="en-US" sz="2000" b="1" dirty="0">
                <a:solidFill>
                  <a:schemeClr val="bg1"/>
                </a:solidFill>
                <a:latin typeface="Akrobat" panose="00000600000000000000" pitchFamily="50" charset="-52"/>
              </a:rPr>
              <a:t>/</a:t>
            </a:r>
            <a:r>
              <a:rPr lang="en-US" sz="2000" dirty="0">
                <a:solidFill>
                  <a:schemeClr val="bg1"/>
                </a:solidFill>
                <a:latin typeface="Intro" panose="02000000000000000000" pitchFamily="50" charset="0"/>
              </a:rPr>
              <a:t>2</a:t>
            </a:r>
            <a:r>
              <a:rPr lang="en-US" sz="2000" b="1" dirty="0">
                <a:solidFill>
                  <a:schemeClr val="bg1"/>
                </a:solidFill>
                <a:latin typeface="Akrobat" panose="00000600000000000000" pitchFamily="50" charset="-52"/>
              </a:rPr>
              <a:t>)</a:t>
            </a:r>
            <a:endParaRPr lang="ru-RU" sz="2000" b="1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36" name="Группа 35"/>
          <p:cNvGrpSpPr/>
          <p:nvPr/>
        </p:nvGrpSpPr>
        <p:grpSpPr>
          <a:xfrm>
            <a:off x="10750306" y="550799"/>
            <a:ext cx="1004110" cy="85398"/>
            <a:chOff x="8942867" y="6555953"/>
            <a:chExt cx="1004110" cy="85398"/>
          </a:xfrm>
        </p:grpSpPr>
        <p:sp>
          <p:nvSpPr>
            <p:cNvPr id="32" name="Овал 31"/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" name="Овал 47"/>
            <p:cNvSpPr/>
            <p:nvPr/>
          </p:nvSpPr>
          <p:spPr>
            <a:xfrm>
              <a:off x="9734091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3" name="Овал 52"/>
            <p:cNvSpPr/>
            <p:nvPr/>
          </p:nvSpPr>
          <p:spPr>
            <a:xfrm>
              <a:off x="9861579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aphicFrame>
        <p:nvGraphicFramePr>
          <p:cNvPr id="56" name="Таблица 55">
            <a:extLst>
              <a:ext uri="{FF2B5EF4-FFF2-40B4-BE49-F238E27FC236}">
                <a16:creationId xmlns:a16="http://schemas.microsoft.com/office/drawing/2014/main" id="{7755B203-D58B-4E37-9D69-02F751412D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6561229"/>
              </p:ext>
            </p:extLst>
          </p:nvPr>
        </p:nvGraphicFramePr>
        <p:xfrm>
          <a:off x="421680" y="1172653"/>
          <a:ext cx="11332736" cy="505893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138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4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3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76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485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8990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Проекты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Планируемый объем инвестиций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Планируемый бюджетный эффект</a:t>
                      </a:r>
                      <a:r>
                        <a:rPr lang="ru-RU" sz="1050" baseline="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 за период реализации проекта 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Срок строительства 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Текущий статус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990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Клинический центр охраны материнства и детства в г. Сургут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10,9 млрд. руб.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8,1 млрд. руб.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2015-2017 гг.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Проект структурирован;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объявлен конкурс; подписано соглашение о ГЧП, прямое соглашение; привлечено финансирование. Осуществляется строительство центра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423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Строительство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полигонов утилизации ТКО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(Нефтеюганск, Нижневартовск, Ханты-Мансийск)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5,7 млрд. руб.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u="none" kern="1200" dirty="0">
                          <a:latin typeface="Akrobat" panose="00000600000000000000" pitchFamily="50" charset="-52"/>
                        </a:rPr>
                        <a:t>3,7 млрд. руб.</a:t>
                      </a:r>
                      <a:endParaRPr lang="ru-RU" sz="900" b="1" i="0" u="none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2017-2019 гг.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Проект по Нефтеюганскому полигону структурирован и готов к реализации. Принято Распоряжение Правительства от 11.11.2016 г. № 594-рп «О заключении концессионного соглашения». Объявлен конкурс на заключение концессионного соглашения. По полигонам в г. Ханты-Мансийске и г. Нижневартовске разрабатывается ПСД.  Срок подготовки ПСД по полигону в г. Нижневартовске – 31.03.2018 г., в г. Ханты-Мансийске – 30.04.2017 г. (1 этап)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598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Создание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индустриальных парков 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19 млрд. руб.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30,9 млрд. руб.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2017-2021 гг.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Разработаны бизнес-планы,</a:t>
                      </a:r>
                      <a:r>
                        <a:rPr lang="ru-RU" sz="900" kern="1200" baseline="0" dirty="0">
                          <a:latin typeface="Akrobat" panose="00000600000000000000" pitchFamily="50" charset="-52"/>
                        </a:rPr>
                        <a:t> финансовые модели проектов (созданы 3 индустриальных парка: г. Сургут, Сургутский район, г. Нижневартовск). По индустриальному парку  в сфере газопереработки разработана концепция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23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Строительство автодороги Коммунистический-Унъюган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6,3 млрд.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10 млрд.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-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Проект структурирован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598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Финансово-экономическое обоснование промышленного освоения Приполярного Урала в границах Ханты-Мансийского автономного округа-Югры, в том числе строительство а/д Саранпауль-Игрим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u="none" kern="1200" dirty="0">
                          <a:latin typeface="Akrobat" panose="00000600000000000000" pitchFamily="50" charset="-52"/>
                        </a:rPr>
                        <a:t>77 млрд.</a:t>
                      </a:r>
                      <a:r>
                        <a:rPr lang="ru-RU" sz="900" u="none" kern="1200" baseline="0" dirty="0">
                          <a:latin typeface="Akrobat" panose="00000600000000000000" pitchFamily="50" charset="-52"/>
                        </a:rPr>
                        <a:t> руб.</a:t>
                      </a:r>
                      <a:endParaRPr lang="ru-RU" sz="900" b="0" i="0" u="none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u="none" kern="1200" dirty="0">
                          <a:latin typeface="Akrobat" panose="00000600000000000000" pitchFamily="50" charset="-52"/>
                        </a:rPr>
                        <a:t>96,3 млрд.</a:t>
                      </a:r>
                      <a:r>
                        <a:rPr lang="ru-RU" sz="900" u="none" kern="1200" baseline="0" dirty="0">
                          <a:latin typeface="Akrobat" panose="00000600000000000000" pitchFamily="50" charset="-52"/>
                        </a:rPr>
                        <a:t> руб.</a:t>
                      </a:r>
                      <a:endParaRPr lang="ru-RU" sz="900" b="0" i="0" u="none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2019-2024 гг.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Проведено исследование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возможности п</a:t>
                      </a: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ромышленного освоения Приполярного Урала в границах Ханты-Мансийского автономного округа-Югры, в том числе финансово-экономическое</a:t>
                      </a:r>
                      <a:r>
                        <a:rPr lang="ru-RU" sz="900" kern="1200" baseline="0" dirty="0">
                          <a:effectLst/>
                          <a:latin typeface="Akrobat" panose="00000600000000000000" pitchFamily="50" charset="-52"/>
                        </a:rPr>
                        <a:t> обоснование </a:t>
                      </a: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строительства а/д Саранпауль-Игрим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90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Создание транспортного коридора «Север-Юг» Советский-</a:t>
                      </a:r>
                      <a:r>
                        <a:rPr lang="ru-RU" sz="900" baseline="0" dirty="0" err="1">
                          <a:latin typeface="Akrobat" panose="00000600000000000000" pitchFamily="50" charset="-52"/>
                        </a:rPr>
                        <a:t>Андра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-Надым (в том числе мостовой переход через р. Обь в Октябрьском районе)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52,2 млрд.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Более 100 млрд.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2018-2022 гг.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>
                          <a:latin typeface="Akrobat" panose="00000600000000000000" pitchFamily="50" charset="-52"/>
                        </a:rPr>
                        <a:t>Разработана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концепция реализации  проекта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59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Строительство мостового перехода через р. Обь в  Сургутском районе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42,9 млрд.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u="none" dirty="0">
                          <a:latin typeface="Akrobat" panose="00000600000000000000" pitchFamily="50" charset="-52"/>
                        </a:rPr>
                        <a:t>27 млрд. руб.</a:t>
                      </a:r>
                      <a:endParaRPr lang="ru-RU" sz="900" b="0" i="0" u="none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2020-2023 гг.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>
                          <a:latin typeface="Akrobat" panose="00000600000000000000" pitchFamily="50" charset="-52"/>
                        </a:rPr>
                        <a:t>Разработана концепция реализации, в том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числе финансово-экономическая, юридическая</a:t>
                      </a:r>
                      <a:r>
                        <a:rPr lang="ru-RU" sz="900" dirty="0">
                          <a:latin typeface="Akrobat" panose="00000600000000000000" pitchFamily="50" charset="-52"/>
                        </a:rPr>
                        <a:t>,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транспортная модель</a:t>
                      </a:r>
                      <a:r>
                        <a:rPr lang="ru-RU" sz="900" dirty="0">
                          <a:latin typeface="Akrobat" panose="00000600000000000000" pitchFamily="50" charset="-52"/>
                        </a:rPr>
                        <a:t> проекта.  Разрабатывается конкурсная документация для проведения открытого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концессионного конкурса</a:t>
                      </a:r>
                      <a:endParaRPr lang="ru-RU" sz="900" b="1" i="1" u="sng" dirty="0">
                        <a:solidFill>
                          <a:srgbClr val="FF0000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381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Создание </a:t>
                      </a:r>
                      <a:r>
                        <a:rPr lang="ru-RU" sz="900" dirty="0" err="1">
                          <a:latin typeface="Akrobat" panose="00000600000000000000" pitchFamily="50" charset="-52"/>
                        </a:rPr>
                        <a:t>инновационно</a:t>
                      </a:r>
                      <a:r>
                        <a:rPr lang="ru-RU" sz="900" dirty="0">
                          <a:latin typeface="Akrobat" panose="00000600000000000000" pitchFamily="50" charset="-52"/>
                        </a:rPr>
                        <a:t>-образовательного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комплекса (Кампус)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77</a:t>
                      </a:r>
                      <a:r>
                        <a:rPr lang="ru-RU" sz="900" kern="1200" baseline="0" dirty="0">
                          <a:latin typeface="Akrobat" panose="00000600000000000000" pitchFamily="50" charset="-52"/>
                        </a:rPr>
                        <a:t> млрд. руб.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Рассчитывается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-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Разработка концепции реализации проекта</a:t>
                      </a:r>
                      <a:endParaRPr lang="ru-RU" sz="90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977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Прямоугольник 68"/>
          <p:cNvSpPr/>
          <p:nvPr/>
        </p:nvSpPr>
        <p:spPr>
          <a:xfrm>
            <a:off x="0" y="0"/>
            <a:ext cx="12192000" cy="106967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48602" y="647554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4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11417" y="366979"/>
            <a:ext cx="8085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Инвестиционные проекты в управлении фонда </a:t>
            </a:r>
            <a:r>
              <a:rPr lang="ru-RU" sz="2000" b="1" dirty="0">
                <a:solidFill>
                  <a:schemeClr val="bg1"/>
                </a:solidFill>
                <a:latin typeface="Akrobat" panose="00000600000000000000" pitchFamily="50" charset="-52"/>
              </a:rPr>
              <a:t>(</a:t>
            </a:r>
            <a:r>
              <a:rPr lang="ru-RU" sz="2000" b="1" dirty="0">
                <a:solidFill>
                  <a:schemeClr val="bg1"/>
                </a:solidFill>
                <a:latin typeface="Intro" panose="02000000000000000000" pitchFamily="50" charset="0"/>
              </a:rPr>
              <a:t>2</a:t>
            </a:r>
            <a:r>
              <a:rPr lang="en-US" sz="2000" b="1" dirty="0">
                <a:solidFill>
                  <a:schemeClr val="bg1"/>
                </a:solidFill>
                <a:latin typeface="Akrobat" panose="00000600000000000000" pitchFamily="50" charset="-52"/>
              </a:rPr>
              <a:t>/</a:t>
            </a:r>
            <a:r>
              <a:rPr lang="en-US" sz="2000" dirty="0">
                <a:solidFill>
                  <a:schemeClr val="bg1"/>
                </a:solidFill>
                <a:latin typeface="Intro" panose="02000000000000000000" pitchFamily="50" charset="0"/>
              </a:rPr>
              <a:t>2</a:t>
            </a:r>
            <a:r>
              <a:rPr lang="en-US" sz="2000" b="1" dirty="0">
                <a:solidFill>
                  <a:schemeClr val="bg1"/>
                </a:solidFill>
                <a:latin typeface="Akrobat" panose="00000600000000000000" pitchFamily="50" charset="-52"/>
              </a:rPr>
              <a:t>)</a:t>
            </a:r>
            <a:endParaRPr lang="ru-RU" sz="2000" b="1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36" name="Группа 35"/>
          <p:cNvGrpSpPr/>
          <p:nvPr/>
        </p:nvGrpSpPr>
        <p:grpSpPr>
          <a:xfrm>
            <a:off x="10750306" y="550799"/>
            <a:ext cx="1004110" cy="85398"/>
            <a:chOff x="8942867" y="6555953"/>
            <a:chExt cx="1004110" cy="85398"/>
          </a:xfrm>
        </p:grpSpPr>
        <p:sp>
          <p:nvSpPr>
            <p:cNvPr id="32" name="Овал 31"/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" name="Овал 47"/>
            <p:cNvSpPr/>
            <p:nvPr/>
          </p:nvSpPr>
          <p:spPr>
            <a:xfrm>
              <a:off x="9734091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3" name="Овал 52"/>
            <p:cNvSpPr/>
            <p:nvPr/>
          </p:nvSpPr>
          <p:spPr>
            <a:xfrm>
              <a:off x="9861579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aphicFrame>
        <p:nvGraphicFramePr>
          <p:cNvPr id="56" name="Таблица 55">
            <a:extLst>
              <a:ext uri="{FF2B5EF4-FFF2-40B4-BE49-F238E27FC236}">
                <a16:creationId xmlns:a16="http://schemas.microsoft.com/office/drawing/2014/main" id="{7755B203-D58B-4E37-9D69-02F751412DC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1680" y="1172653"/>
          <a:ext cx="11332736" cy="505893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138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4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53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76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485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8990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Проекты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Планируемый объем инвестиций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Планируемый бюджетный эффект</a:t>
                      </a:r>
                      <a:r>
                        <a:rPr lang="ru-RU" sz="1050" baseline="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 за период реализации проекта 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Срок строительства 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Текущий статус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990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Клинический центр охраны материнства и детства в г. Сургут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10,9 млрд. руб.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8,1 млрд. руб.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2015-2017 гг.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Проект структурирован;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объявлен конкурс; подписано соглашение о ГЧП, прямое соглашение; привлечено финансирование. Осуществляется строительство центра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423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Строительство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полигонов утилизации ТКО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(Нефтеюганск, Нижневартовск, Ханты-Мансийск)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5,7 млрд. руб.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u="none" kern="1200" dirty="0">
                          <a:latin typeface="Akrobat" panose="00000600000000000000" pitchFamily="50" charset="-52"/>
                        </a:rPr>
                        <a:t>3,7 млрд. руб.</a:t>
                      </a:r>
                      <a:endParaRPr lang="ru-RU" sz="900" b="1" i="0" u="none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2017-2019 гг.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Проект по Нефтеюганскому полигону структурирован и готов к реализации. Принято Распоряжение Правительства от 11.11.2016 г. № 594-рп «О заключении концессионного соглашения». Объявлен конкурс на заключение концессионного соглашения. По полигонам в г. Ханты-Мансийске и г. Нижневартовске разрабатывается ПСД.  Срок подготовки ПСД по полигону в г. Нижневартовске – 31.03.2018 г., в г. Ханты-Мансийске – 30.04.2017 г. (1 этап)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598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Создание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индустриальных парков </a:t>
                      </a:r>
                      <a:endParaRPr lang="ru-RU" sz="900" b="1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19 млрд. руб.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30,9 млрд. руб.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2017-2021 гг.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Разработаны бизнес-планы,</a:t>
                      </a:r>
                      <a:r>
                        <a:rPr lang="ru-RU" sz="900" kern="1200" baseline="0" dirty="0">
                          <a:latin typeface="Akrobat" panose="00000600000000000000" pitchFamily="50" charset="-52"/>
                        </a:rPr>
                        <a:t> финансовые модели проектов (созданы 3 индустриальных парка: г. Сургут, Сургутский район, г. Нижневартовск). По индустриальному парку  в сфере газопереработки разработана концепция</a:t>
                      </a:r>
                      <a:endParaRPr lang="ru-RU" sz="900" b="1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23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Строительство автодороги Коммунистический-Унъюган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6,3 млрд.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10 млрд.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-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Проект структурирован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598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Финансово-экономическое обоснование промышленного освоения Приполярного Урала в границах Ханты-Мансийского автономного округа-Югры, в том числе строительство а/д Саранпауль-Игрим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u="none" kern="1200" dirty="0">
                          <a:latin typeface="Akrobat" panose="00000600000000000000" pitchFamily="50" charset="-52"/>
                        </a:rPr>
                        <a:t>77 млрд.</a:t>
                      </a:r>
                      <a:r>
                        <a:rPr lang="ru-RU" sz="900" u="none" kern="1200" baseline="0" dirty="0">
                          <a:latin typeface="Akrobat" panose="00000600000000000000" pitchFamily="50" charset="-52"/>
                        </a:rPr>
                        <a:t> руб.</a:t>
                      </a:r>
                      <a:endParaRPr lang="ru-RU" sz="900" b="0" i="0" u="none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u="none" kern="1200" dirty="0">
                          <a:latin typeface="Akrobat" panose="00000600000000000000" pitchFamily="50" charset="-52"/>
                        </a:rPr>
                        <a:t>96,3 млрд.</a:t>
                      </a:r>
                      <a:r>
                        <a:rPr lang="ru-RU" sz="900" u="none" kern="1200" baseline="0" dirty="0">
                          <a:latin typeface="Akrobat" panose="00000600000000000000" pitchFamily="50" charset="-52"/>
                        </a:rPr>
                        <a:t> руб.</a:t>
                      </a:r>
                      <a:endParaRPr lang="ru-RU" sz="900" b="0" i="0" u="none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2019-2024 гг.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Проведено исследование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возможности п</a:t>
                      </a: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ромышленного освоения Приполярного Урала в границах Ханты-Мансийского автономного округа-Югры, в том числе финансово-экономическое</a:t>
                      </a:r>
                      <a:r>
                        <a:rPr lang="ru-RU" sz="900" kern="1200" baseline="0" dirty="0">
                          <a:effectLst/>
                          <a:latin typeface="Akrobat" panose="00000600000000000000" pitchFamily="50" charset="-52"/>
                        </a:rPr>
                        <a:t> обоснование </a:t>
                      </a: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строительства а/д Саранпауль-Игрим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90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Создание транспортного коридора «Север-Юг» Советский-</a:t>
                      </a:r>
                      <a:r>
                        <a:rPr lang="ru-RU" sz="900" baseline="0" dirty="0" err="1">
                          <a:latin typeface="Akrobat" panose="00000600000000000000" pitchFamily="50" charset="-52"/>
                        </a:rPr>
                        <a:t>Андра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-Надым (в том числе мостовой переход через р. Обь в Октябрьском районе)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52,2 млрд.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Более 100 млрд.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2018-2022 гг.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>
                          <a:latin typeface="Akrobat" panose="00000600000000000000" pitchFamily="50" charset="-52"/>
                        </a:rPr>
                        <a:t>Разработана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концепция реализации  проекта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59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Строительство мостового перехода через р. Обь в  Сургутском районе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42,9 млрд. руб.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u="none" dirty="0">
                          <a:latin typeface="Akrobat" panose="00000600000000000000" pitchFamily="50" charset="-52"/>
                        </a:rPr>
                        <a:t>27 млрд. руб.</a:t>
                      </a:r>
                      <a:endParaRPr lang="ru-RU" sz="900" b="0" i="0" u="none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2020-2023 гг.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>
                          <a:latin typeface="Akrobat" panose="00000600000000000000" pitchFamily="50" charset="-52"/>
                        </a:rPr>
                        <a:t>Разработана концепция реализации, в том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числе финансово-экономическая, юридическая</a:t>
                      </a:r>
                      <a:r>
                        <a:rPr lang="ru-RU" sz="900" dirty="0">
                          <a:latin typeface="Akrobat" panose="00000600000000000000" pitchFamily="50" charset="-52"/>
                        </a:rPr>
                        <a:t>,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транспортная модель</a:t>
                      </a:r>
                      <a:r>
                        <a:rPr lang="ru-RU" sz="900" dirty="0">
                          <a:latin typeface="Akrobat" panose="00000600000000000000" pitchFamily="50" charset="-52"/>
                        </a:rPr>
                        <a:t> проекта.  Разрабатывается конкурсная документация для проведения открытого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концессионного конкурса</a:t>
                      </a:r>
                      <a:endParaRPr lang="ru-RU" sz="900" b="1" i="1" u="sng" dirty="0">
                        <a:solidFill>
                          <a:srgbClr val="FF0000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381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Создание </a:t>
                      </a:r>
                      <a:r>
                        <a:rPr lang="ru-RU" sz="900" dirty="0" err="1">
                          <a:latin typeface="Akrobat" panose="00000600000000000000" pitchFamily="50" charset="-52"/>
                        </a:rPr>
                        <a:t>инновационно</a:t>
                      </a:r>
                      <a:r>
                        <a:rPr lang="ru-RU" sz="900" dirty="0">
                          <a:latin typeface="Akrobat" panose="00000600000000000000" pitchFamily="50" charset="-52"/>
                        </a:rPr>
                        <a:t>-образовательного</a:t>
                      </a:r>
                      <a:r>
                        <a:rPr lang="ru-RU" sz="900" baseline="0" dirty="0">
                          <a:latin typeface="Akrobat" panose="00000600000000000000" pitchFamily="50" charset="-52"/>
                        </a:rPr>
                        <a:t> комплекса (Кампус)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77</a:t>
                      </a:r>
                      <a:r>
                        <a:rPr lang="ru-RU" sz="900" kern="1200" baseline="0" dirty="0">
                          <a:latin typeface="Akrobat" panose="00000600000000000000" pitchFamily="50" charset="-52"/>
                        </a:rPr>
                        <a:t> млрд. руб.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Рассчитывается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-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Разработка концепции реализации проекта</a:t>
                      </a:r>
                      <a:endParaRPr lang="ru-RU" sz="90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21" name="Таблица 20">
            <a:extLst>
              <a:ext uri="{FF2B5EF4-FFF2-40B4-BE49-F238E27FC236}">
                <a16:creationId xmlns:a16="http://schemas.microsoft.com/office/drawing/2014/main" id="{21F5BDD0-519A-4054-818C-5E7C4ED276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766396"/>
              </p:ext>
            </p:extLst>
          </p:nvPr>
        </p:nvGraphicFramePr>
        <p:xfrm>
          <a:off x="426596" y="1092739"/>
          <a:ext cx="11327820" cy="5225379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32501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3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62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71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803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441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Проекты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Планируемый объем инвестиций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Планируемый бюджетный эффект</a:t>
                      </a:r>
                      <a:r>
                        <a:rPr lang="ru-RU" sz="1050" baseline="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 за период реализации проекта 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Срок строительства 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Текущий статус</a:t>
                      </a:r>
                      <a:endParaRPr lang="ru-RU" sz="105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84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Создание малого металлургического завода (</a:t>
                      </a:r>
                      <a:r>
                        <a:rPr lang="en-US" sz="900" kern="1200" dirty="0">
                          <a:latin typeface="Akrobat" panose="00000600000000000000" pitchFamily="50" charset="-52"/>
                        </a:rPr>
                        <a:t>mini</a:t>
                      </a: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-</a:t>
                      </a:r>
                      <a:r>
                        <a:rPr lang="en-US" sz="900" kern="1200" dirty="0">
                          <a:latin typeface="Akrobat" panose="00000600000000000000" pitchFamily="50" charset="-52"/>
                        </a:rPr>
                        <a:t>mill</a:t>
                      </a: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) в г. Когалыме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4 млрд.</a:t>
                      </a:r>
                      <a:r>
                        <a:rPr lang="ru-RU" sz="900" kern="1200" baseline="0" dirty="0">
                          <a:latin typeface="Akrobat" panose="00000600000000000000" pitchFamily="50" charset="-52"/>
                        </a:rPr>
                        <a:t> руб.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Рассчитывается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2017-2020 гг.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Разрабатывается концепция реализации проекта</a:t>
                      </a:r>
                      <a:endParaRPr lang="ru-RU" sz="90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09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Создание объектов образования на территории автономного округа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107 млрд. руб.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Рассчитывается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900" kern="1200" dirty="0">
                          <a:latin typeface="Akrobat" panose="00000600000000000000" pitchFamily="50" charset="-52"/>
                        </a:rPr>
                        <a:t>2018-2024 гг.</a:t>
                      </a:r>
                      <a:endParaRPr lang="ru-RU" sz="900" kern="1200" dirty="0">
                        <a:solidFill>
                          <a:schemeClr val="tx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Разработан  проект порядка предоставления из бюджета автономного округа бюджетам муниципальных образований автономного округа субсидий на софинансирование мероприятий муниципальных программ, предусматривающих создание объектов образования в соответствии с концессионными соглашениями. Рассчитан предельный размер финансовых обязательств для субсидирования проектов реализуемых по концессионному соглашению. Идет работа с инвесторами и финансирующими организациями </a:t>
                      </a:r>
                      <a:endParaRPr lang="ru-RU" sz="90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206">
                <a:tc>
                  <a:txBody>
                    <a:bodyPr/>
                    <a:lstStyle/>
                    <a:p>
                      <a:pPr algn="l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Строительство завода по обработке буровых труб в г. Сургуте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0,65 млрд. руб.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Рассчитывается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ru-RU" sz="900" kern="1200">
                          <a:effectLst/>
                          <a:latin typeface="Akrobat" panose="00000600000000000000" pitchFamily="50" charset="-52"/>
                        </a:rPr>
                        <a:t>2017 г.</a:t>
                      </a:r>
                      <a:endParaRPr lang="ru-RU" sz="90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>
                          <a:latin typeface="Akrobat" panose="00000600000000000000" pitchFamily="50" charset="-52"/>
                        </a:rPr>
                        <a:t>Заключено соглашение об </a:t>
                      </a: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информационно-консультационном и организационном сопровождении проекта на принципах «одного окна». </a:t>
                      </a:r>
                    </a:p>
                    <a:p>
                      <a:pPr algn="l"/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Идет реализация проекта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2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Создание производства по переработке изношенных автомобильных шин в резиновую крошку в г. Сургут.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0,38 млрд. руб.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0,49 млрд. руб.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5"/>
                        </a:lnSpc>
                        <a:spcAft>
                          <a:spcPts val="0"/>
                        </a:spcAft>
                      </a:pP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2017-2018 гг.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Заключено соглашение об </a:t>
                      </a: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информационно-консультационном и организационном сопровождении проекта на принципах «одного окна».</a:t>
                      </a:r>
                      <a:r>
                        <a:rPr lang="ru-RU" sz="900" kern="1200" baseline="0" dirty="0">
                          <a:effectLst/>
                          <a:latin typeface="Akrobat" panose="00000600000000000000" pitchFamily="50" charset="-52"/>
                        </a:rPr>
                        <a:t> Разработка концепции проекта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32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Создание транспортно-логистического центра в г. Сургут.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krobat" panose="00000600000000000000" pitchFamily="50" charset="-52"/>
                        </a:rPr>
                        <a:t>0,68 млрд. руб.</a:t>
                      </a:r>
                      <a:endParaRPr lang="ru-RU" sz="90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0,74 млрд. руб.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krobat" panose="00000600000000000000" pitchFamily="50" charset="-52"/>
                        </a:rPr>
                        <a:t>-</a:t>
                      </a:r>
                      <a:endParaRPr lang="ru-RU" sz="90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Заключено соглашение об </a:t>
                      </a: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информационно-консультационном и организационном сопровождении проекта на принципах «одного окна».</a:t>
                      </a:r>
                      <a:r>
                        <a:rPr lang="ru-RU" sz="900" kern="1200" baseline="0" dirty="0">
                          <a:effectLst/>
                          <a:latin typeface="Akrobat" panose="00000600000000000000" pitchFamily="50" charset="-52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baseline="0" dirty="0">
                          <a:effectLst/>
                          <a:latin typeface="Akrobat" panose="00000600000000000000" pitchFamily="50" charset="-52"/>
                        </a:rPr>
                        <a:t>Поиск земельного участка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79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Строительство перинатального центра в г. Ханты-Мансийске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Akrobat" panose="00000600000000000000" pitchFamily="50" charset="-52"/>
                        </a:rPr>
                        <a:t>2,97 млрд. руб.</a:t>
                      </a:r>
                      <a:endParaRPr lang="ru-RU" sz="90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Рассчитывается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2020-2022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Заключено соглашение об </a:t>
                      </a: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информационно-консультационном и организационном сопровождении проекта на принципах «одного окна».</a:t>
                      </a:r>
                      <a:r>
                        <a:rPr lang="ru-RU" sz="900" kern="1200" baseline="0" dirty="0">
                          <a:effectLst/>
                          <a:latin typeface="Akrobat" panose="00000600000000000000" pitchFamily="50" charset="-52"/>
                        </a:rPr>
                        <a:t> Подготовка исходных данных для создания финансово-экономической модели</a:t>
                      </a:r>
                      <a:endParaRPr lang="ru-RU" sz="900" b="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1262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Создание и эксплуатация интеллектуальной транспортной системы, обеспечивающей мониторинг дорожной обстановки, контроль безопасности дорожного движения, содержания и сохранности автомобильных дорог регионального и межмуниципального значения Югры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1,7 млрд. руб.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0,9 млрд. руб.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krobat" panose="00000600000000000000" pitchFamily="50" charset="-52"/>
                        </a:rPr>
                        <a:t>2017-2029</a:t>
                      </a:r>
                      <a:endParaRPr lang="ru-RU" sz="900" dirty="0">
                        <a:effectLst/>
                        <a:latin typeface="Akrobat" panose="00000600000000000000" pitchFamily="50" charset="-52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krobat" panose="00000600000000000000" pitchFamily="50" charset="-52"/>
                        </a:rPr>
                        <a:t>Заключено соглашение об </a:t>
                      </a:r>
                      <a:r>
                        <a:rPr lang="ru-RU" sz="900" kern="1200" dirty="0">
                          <a:effectLst/>
                          <a:latin typeface="Akrobat" panose="00000600000000000000" pitchFamily="50" charset="-52"/>
                        </a:rPr>
                        <a:t>информационно-консультационном и организационном сопровождении проекта на принципах «одного окна».</a:t>
                      </a:r>
                      <a:r>
                        <a:rPr lang="ru-RU" sz="900" kern="1200" baseline="0" dirty="0">
                          <a:effectLst/>
                          <a:latin typeface="Akrobat" panose="00000600000000000000" pitchFamily="50" charset="-52"/>
                        </a:rPr>
                        <a:t> Подготовка исходных данных для создания финансово-экономической модели</a:t>
                      </a:r>
                      <a:endParaRPr lang="ru-RU" sz="900" dirty="0">
                        <a:latin typeface="Akrobat" panose="00000600000000000000" pitchFamily="50" charset="-5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7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10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Итого:</a:t>
                      </a:r>
                      <a:endParaRPr lang="ru-RU" sz="1100" b="1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1100" u="none" kern="120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408,4</a:t>
                      </a:r>
                      <a:r>
                        <a:rPr lang="ru-RU" sz="1100" u="none" kern="1200" baseline="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 </a:t>
                      </a:r>
                      <a:r>
                        <a:rPr lang="ru-RU" sz="1100" u="none" kern="120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млрд. руб.</a:t>
                      </a:r>
                      <a:endParaRPr lang="ru-RU" sz="1100" b="0" i="0" u="none" kern="1200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1100" u="none" kern="1200" dirty="0">
                          <a:solidFill>
                            <a:schemeClr val="bg1"/>
                          </a:solidFill>
                          <a:latin typeface="Akrobat" panose="00000600000000000000" pitchFamily="50" charset="-52"/>
                        </a:rPr>
                        <a:t>278,1 млрд. руб.</a:t>
                      </a:r>
                      <a:endParaRPr lang="ru-RU" sz="1100" b="0" i="0" u="none" kern="1200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endParaRPr lang="ru-RU" sz="1100" kern="1200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>
                        <a:solidFill>
                          <a:schemeClr val="bg1"/>
                        </a:solidFill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rgbClr val="021D3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FD5E4ED0-A234-4416-BA90-5A3F74ACD521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280583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"/>
          <p:cNvSpPr/>
          <p:nvPr/>
        </p:nvSpPr>
        <p:spPr>
          <a:xfrm>
            <a:off x="0" y="2507920"/>
            <a:ext cx="11689080" cy="2383676"/>
          </a:xfrm>
          <a:custGeom>
            <a:avLst/>
            <a:gdLst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10993515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8791853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8791853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9049675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305870"/>
              <a:gd name="connsiteY0" fmla="*/ 1258 h 2383676"/>
              <a:gd name="connsiteX1" fmla="*/ 9305870 w 9305870"/>
              <a:gd name="connsiteY1" fmla="*/ 0 h 2383676"/>
              <a:gd name="connsiteX2" fmla="*/ 9049675 w 9305870"/>
              <a:gd name="connsiteY2" fmla="*/ 2383676 h 2383676"/>
              <a:gd name="connsiteX3" fmla="*/ 0 w 9305870"/>
              <a:gd name="connsiteY3" fmla="*/ 2383676 h 2383676"/>
              <a:gd name="connsiteX4" fmla="*/ 0 w 9305870"/>
              <a:gd name="connsiteY4" fmla="*/ 1258 h 2383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05870" h="2383676">
                <a:moveTo>
                  <a:pt x="0" y="1258"/>
                </a:moveTo>
                <a:lnTo>
                  <a:pt x="9305870" y="0"/>
                </a:lnTo>
                <a:lnTo>
                  <a:pt x="9049675" y="2383676"/>
                </a:lnTo>
                <a:lnTo>
                  <a:pt x="0" y="2383676"/>
                </a:lnTo>
                <a:lnTo>
                  <a:pt x="0" y="1258"/>
                </a:lnTo>
                <a:close/>
              </a:path>
            </a:pathLst>
          </a:cu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46" name="Группа 45"/>
          <p:cNvGrpSpPr/>
          <p:nvPr/>
        </p:nvGrpSpPr>
        <p:grpSpPr>
          <a:xfrm>
            <a:off x="7613111" y="815341"/>
            <a:ext cx="6542582" cy="4252279"/>
            <a:chOff x="7281906" y="-901639"/>
            <a:chExt cx="5236801" cy="3403602"/>
          </a:xfrm>
        </p:grpSpPr>
        <p:sp>
          <p:nvSpPr>
            <p:cNvPr id="47" name="Равнобедренный треугольник 48"/>
            <p:cNvSpPr/>
            <p:nvPr/>
          </p:nvSpPr>
          <p:spPr>
            <a:xfrm>
              <a:off x="7281906" y="-901639"/>
              <a:ext cx="5236801" cy="2076451"/>
            </a:xfrm>
            <a:custGeom>
              <a:avLst/>
              <a:gdLst>
                <a:gd name="connsiteX0" fmla="*/ 0 w 1636351"/>
                <a:gd name="connsiteY0" fmla="*/ 2317524 h 2317524"/>
                <a:gd name="connsiteX1" fmla="*/ 1636351 w 1636351"/>
                <a:gd name="connsiteY1" fmla="*/ 0 h 2317524"/>
                <a:gd name="connsiteX2" fmla="*/ 1636351 w 1636351"/>
                <a:gd name="connsiteY2" fmla="*/ 2317524 h 2317524"/>
                <a:gd name="connsiteX3" fmla="*/ 0 w 1636351"/>
                <a:gd name="connsiteY3" fmla="*/ 2317524 h 2317524"/>
                <a:gd name="connsiteX0" fmla="*/ 0 w 1617301"/>
                <a:gd name="connsiteY0" fmla="*/ 1060224 h 2317524"/>
                <a:gd name="connsiteX1" fmla="*/ 1617301 w 1617301"/>
                <a:gd name="connsiteY1" fmla="*/ 0 h 2317524"/>
                <a:gd name="connsiteX2" fmla="*/ 1617301 w 1617301"/>
                <a:gd name="connsiteY2" fmla="*/ 2317524 h 2317524"/>
                <a:gd name="connsiteX3" fmla="*/ 0 w 1617301"/>
                <a:gd name="connsiteY3" fmla="*/ 1060224 h 2317524"/>
                <a:gd name="connsiteX0" fmla="*/ 0 w 2026876"/>
                <a:gd name="connsiteY0" fmla="*/ 1298349 h 2555649"/>
                <a:gd name="connsiteX1" fmla="*/ 2026876 w 2026876"/>
                <a:gd name="connsiteY1" fmla="*/ 0 h 2555649"/>
                <a:gd name="connsiteX2" fmla="*/ 1617301 w 2026876"/>
                <a:gd name="connsiteY2" fmla="*/ 2555649 h 2555649"/>
                <a:gd name="connsiteX3" fmla="*/ 0 w 2026876"/>
                <a:gd name="connsiteY3" fmla="*/ 1298349 h 2555649"/>
                <a:gd name="connsiteX0" fmla="*/ 0 w 2026876"/>
                <a:gd name="connsiteY0" fmla="*/ 1298349 h 2650899"/>
                <a:gd name="connsiteX1" fmla="*/ 2026876 w 2026876"/>
                <a:gd name="connsiteY1" fmla="*/ 0 h 2650899"/>
                <a:gd name="connsiteX2" fmla="*/ 1617301 w 2026876"/>
                <a:gd name="connsiteY2" fmla="*/ 2650899 h 2650899"/>
                <a:gd name="connsiteX3" fmla="*/ 0 w 2026876"/>
                <a:gd name="connsiteY3" fmla="*/ 1298349 h 2650899"/>
                <a:gd name="connsiteX0" fmla="*/ 0 w 1969726"/>
                <a:gd name="connsiteY0" fmla="*/ 1279299 h 2631849"/>
                <a:gd name="connsiteX1" fmla="*/ 1969726 w 1969726"/>
                <a:gd name="connsiteY1" fmla="*/ 0 h 2631849"/>
                <a:gd name="connsiteX2" fmla="*/ 1617301 w 1969726"/>
                <a:gd name="connsiteY2" fmla="*/ 2631849 h 2631849"/>
                <a:gd name="connsiteX3" fmla="*/ 0 w 1969726"/>
                <a:gd name="connsiteY3" fmla="*/ 1279299 h 2631849"/>
                <a:gd name="connsiteX0" fmla="*/ 0 w 1969726"/>
                <a:gd name="connsiteY0" fmla="*/ 1279299 h 2617562"/>
                <a:gd name="connsiteX1" fmla="*/ 1969726 w 1969726"/>
                <a:gd name="connsiteY1" fmla="*/ 0 h 2617562"/>
                <a:gd name="connsiteX2" fmla="*/ 1617301 w 1969726"/>
                <a:gd name="connsiteY2" fmla="*/ 2617562 h 2617562"/>
                <a:gd name="connsiteX3" fmla="*/ 0 w 1969726"/>
                <a:gd name="connsiteY3" fmla="*/ 1279299 h 2617562"/>
                <a:gd name="connsiteX0" fmla="*/ 0 w 1993539"/>
                <a:gd name="connsiteY0" fmla="*/ 1288824 h 2617562"/>
                <a:gd name="connsiteX1" fmla="*/ 1993539 w 1993539"/>
                <a:gd name="connsiteY1" fmla="*/ 0 h 2617562"/>
                <a:gd name="connsiteX2" fmla="*/ 1641114 w 1993539"/>
                <a:gd name="connsiteY2" fmla="*/ 2617562 h 2617562"/>
                <a:gd name="connsiteX3" fmla="*/ 0 w 1993539"/>
                <a:gd name="connsiteY3" fmla="*/ 1288824 h 2617562"/>
                <a:gd name="connsiteX0" fmla="*/ 0 w 2831739"/>
                <a:gd name="connsiteY0" fmla="*/ 0 h 2800351"/>
                <a:gd name="connsiteX1" fmla="*/ 2831739 w 2831739"/>
                <a:gd name="connsiteY1" fmla="*/ 182789 h 2800351"/>
                <a:gd name="connsiteX2" fmla="*/ 2479314 w 2831739"/>
                <a:gd name="connsiteY2" fmla="*/ 2800351 h 2800351"/>
                <a:gd name="connsiteX3" fmla="*/ 0 w 2831739"/>
                <a:gd name="connsiteY3" fmla="*/ 0 h 2800351"/>
                <a:gd name="connsiteX0" fmla="*/ 0 w 2831739"/>
                <a:gd name="connsiteY0" fmla="*/ 0 h 2071689"/>
                <a:gd name="connsiteX1" fmla="*/ 2831739 w 2831739"/>
                <a:gd name="connsiteY1" fmla="*/ 182789 h 2071689"/>
                <a:gd name="connsiteX2" fmla="*/ 2488839 w 2831739"/>
                <a:gd name="connsiteY2" fmla="*/ 2071689 h 2071689"/>
                <a:gd name="connsiteX3" fmla="*/ 0 w 2831739"/>
                <a:gd name="connsiteY3" fmla="*/ 0 h 2071689"/>
                <a:gd name="connsiteX0" fmla="*/ 0 w 2926989"/>
                <a:gd name="connsiteY0" fmla="*/ 0 h 2085976"/>
                <a:gd name="connsiteX1" fmla="*/ 2926989 w 2926989"/>
                <a:gd name="connsiteY1" fmla="*/ 197076 h 2085976"/>
                <a:gd name="connsiteX2" fmla="*/ 2584089 w 2926989"/>
                <a:gd name="connsiteY2" fmla="*/ 2085976 h 2085976"/>
                <a:gd name="connsiteX3" fmla="*/ 0 w 2926989"/>
                <a:gd name="connsiteY3" fmla="*/ 0 h 2085976"/>
                <a:gd name="connsiteX0" fmla="*/ 0 w 5236801"/>
                <a:gd name="connsiteY0" fmla="*/ 0 h 2085976"/>
                <a:gd name="connsiteX1" fmla="*/ 5236801 w 5236801"/>
                <a:gd name="connsiteY1" fmla="*/ 325663 h 2085976"/>
                <a:gd name="connsiteX2" fmla="*/ 2584089 w 5236801"/>
                <a:gd name="connsiteY2" fmla="*/ 2085976 h 2085976"/>
                <a:gd name="connsiteX3" fmla="*/ 0 w 5236801"/>
                <a:gd name="connsiteY3" fmla="*/ 0 h 2085976"/>
                <a:gd name="connsiteX0" fmla="*/ 0 w 5236801"/>
                <a:gd name="connsiteY0" fmla="*/ 0 h 2076451"/>
                <a:gd name="connsiteX1" fmla="*/ 5236801 w 5236801"/>
                <a:gd name="connsiteY1" fmla="*/ 325663 h 2076451"/>
                <a:gd name="connsiteX2" fmla="*/ 2569802 w 5236801"/>
                <a:gd name="connsiteY2" fmla="*/ 2076451 h 2076451"/>
                <a:gd name="connsiteX3" fmla="*/ 0 w 5236801"/>
                <a:gd name="connsiteY3" fmla="*/ 0 h 20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36801" h="2076451">
                  <a:moveTo>
                    <a:pt x="0" y="0"/>
                  </a:moveTo>
                  <a:lnTo>
                    <a:pt x="5236801" y="325663"/>
                  </a:lnTo>
                  <a:lnTo>
                    <a:pt x="2569802" y="20764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" name="Равнобедренный треугольник 48"/>
            <p:cNvSpPr/>
            <p:nvPr/>
          </p:nvSpPr>
          <p:spPr>
            <a:xfrm>
              <a:off x="9854544" y="-242606"/>
              <a:ext cx="2153563" cy="2744569"/>
            </a:xfrm>
            <a:custGeom>
              <a:avLst/>
              <a:gdLst>
                <a:gd name="connsiteX0" fmla="*/ 0 w 1636351"/>
                <a:gd name="connsiteY0" fmla="*/ 2317524 h 2317524"/>
                <a:gd name="connsiteX1" fmla="*/ 1636351 w 1636351"/>
                <a:gd name="connsiteY1" fmla="*/ 0 h 2317524"/>
                <a:gd name="connsiteX2" fmla="*/ 1636351 w 1636351"/>
                <a:gd name="connsiteY2" fmla="*/ 2317524 h 2317524"/>
                <a:gd name="connsiteX3" fmla="*/ 0 w 1636351"/>
                <a:gd name="connsiteY3" fmla="*/ 2317524 h 2317524"/>
                <a:gd name="connsiteX0" fmla="*/ 0 w 1617301"/>
                <a:gd name="connsiteY0" fmla="*/ 1060224 h 2317524"/>
                <a:gd name="connsiteX1" fmla="*/ 1617301 w 1617301"/>
                <a:gd name="connsiteY1" fmla="*/ 0 h 2317524"/>
                <a:gd name="connsiteX2" fmla="*/ 1617301 w 1617301"/>
                <a:gd name="connsiteY2" fmla="*/ 2317524 h 2317524"/>
                <a:gd name="connsiteX3" fmla="*/ 0 w 1617301"/>
                <a:gd name="connsiteY3" fmla="*/ 1060224 h 2317524"/>
                <a:gd name="connsiteX0" fmla="*/ 0 w 2026876"/>
                <a:gd name="connsiteY0" fmla="*/ 1298349 h 2555649"/>
                <a:gd name="connsiteX1" fmla="*/ 2026876 w 2026876"/>
                <a:gd name="connsiteY1" fmla="*/ 0 h 2555649"/>
                <a:gd name="connsiteX2" fmla="*/ 1617301 w 2026876"/>
                <a:gd name="connsiteY2" fmla="*/ 2555649 h 2555649"/>
                <a:gd name="connsiteX3" fmla="*/ 0 w 2026876"/>
                <a:gd name="connsiteY3" fmla="*/ 1298349 h 2555649"/>
                <a:gd name="connsiteX0" fmla="*/ 0 w 2026876"/>
                <a:gd name="connsiteY0" fmla="*/ 1298349 h 2650899"/>
                <a:gd name="connsiteX1" fmla="*/ 2026876 w 2026876"/>
                <a:gd name="connsiteY1" fmla="*/ 0 h 2650899"/>
                <a:gd name="connsiteX2" fmla="*/ 1617301 w 2026876"/>
                <a:gd name="connsiteY2" fmla="*/ 2650899 h 2650899"/>
                <a:gd name="connsiteX3" fmla="*/ 0 w 2026876"/>
                <a:gd name="connsiteY3" fmla="*/ 1298349 h 2650899"/>
                <a:gd name="connsiteX0" fmla="*/ 0 w 1969726"/>
                <a:gd name="connsiteY0" fmla="*/ 1279299 h 2631849"/>
                <a:gd name="connsiteX1" fmla="*/ 1969726 w 1969726"/>
                <a:gd name="connsiteY1" fmla="*/ 0 h 2631849"/>
                <a:gd name="connsiteX2" fmla="*/ 1617301 w 1969726"/>
                <a:gd name="connsiteY2" fmla="*/ 2631849 h 2631849"/>
                <a:gd name="connsiteX3" fmla="*/ 0 w 1969726"/>
                <a:gd name="connsiteY3" fmla="*/ 1279299 h 2631849"/>
                <a:gd name="connsiteX0" fmla="*/ 0 w 1969726"/>
                <a:gd name="connsiteY0" fmla="*/ 1279299 h 2617562"/>
                <a:gd name="connsiteX1" fmla="*/ 1969726 w 1969726"/>
                <a:gd name="connsiteY1" fmla="*/ 0 h 2617562"/>
                <a:gd name="connsiteX2" fmla="*/ 1617301 w 1969726"/>
                <a:gd name="connsiteY2" fmla="*/ 2617562 h 2617562"/>
                <a:gd name="connsiteX3" fmla="*/ 0 w 1969726"/>
                <a:gd name="connsiteY3" fmla="*/ 1279299 h 2617562"/>
                <a:gd name="connsiteX0" fmla="*/ 0 w 1993539"/>
                <a:gd name="connsiteY0" fmla="*/ 1288824 h 2617562"/>
                <a:gd name="connsiteX1" fmla="*/ 1993539 w 1993539"/>
                <a:gd name="connsiteY1" fmla="*/ 0 h 2617562"/>
                <a:gd name="connsiteX2" fmla="*/ 1641114 w 1993539"/>
                <a:gd name="connsiteY2" fmla="*/ 2617562 h 2617562"/>
                <a:gd name="connsiteX3" fmla="*/ 0 w 1993539"/>
                <a:gd name="connsiteY3" fmla="*/ 1288824 h 2617562"/>
                <a:gd name="connsiteX0" fmla="*/ 0 w 2145939"/>
                <a:gd name="connsiteY0" fmla="*/ 1403124 h 2731862"/>
                <a:gd name="connsiteX1" fmla="*/ 2145939 w 2145939"/>
                <a:gd name="connsiteY1" fmla="*/ 0 h 2731862"/>
                <a:gd name="connsiteX2" fmla="*/ 1641114 w 2145939"/>
                <a:gd name="connsiteY2" fmla="*/ 2731862 h 2731862"/>
                <a:gd name="connsiteX3" fmla="*/ 0 w 2145939"/>
                <a:gd name="connsiteY3" fmla="*/ 1403124 h 2731862"/>
                <a:gd name="connsiteX0" fmla="*/ 0 w 2153563"/>
                <a:gd name="connsiteY0" fmla="*/ 1415831 h 2744569"/>
                <a:gd name="connsiteX1" fmla="*/ 2153563 w 2153563"/>
                <a:gd name="connsiteY1" fmla="*/ 0 h 2744569"/>
                <a:gd name="connsiteX2" fmla="*/ 1641114 w 2153563"/>
                <a:gd name="connsiteY2" fmla="*/ 2744569 h 2744569"/>
                <a:gd name="connsiteX3" fmla="*/ 0 w 2153563"/>
                <a:gd name="connsiteY3" fmla="*/ 1415831 h 2744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3563" h="2744569">
                  <a:moveTo>
                    <a:pt x="0" y="1415831"/>
                  </a:moveTo>
                  <a:lnTo>
                    <a:pt x="2153563" y="0"/>
                  </a:lnTo>
                  <a:lnTo>
                    <a:pt x="1641114" y="2744569"/>
                  </a:lnTo>
                  <a:lnTo>
                    <a:pt x="0" y="1415831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49" name="Прямая соединительная линия 48"/>
          <p:cNvCxnSpPr>
            <a:cxnSpLocks/>
          </p:cNvCxnSpPr>
          <p:nvPr/>
        </p:nvCxnSpPr>
        <p:spPr>
          <a:xfrm>
            <a:off x="6472206" y="-78663"/>
            <a:ext cx="6388963" cy="515792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>
            <a:cxnSpLocks/>
          </p:cNvCxnSpPr>
          <p:nvPr/>
        </p:nvCxnSpPr>
        <p:spPr>
          <a:xfrm flipV="1">
            <a:off x="11053651" y="-169543"/>
            <a:ext cx="988380" cy="7430611"/>
          </a:xfrm>
          <a:prstGeom prst="line">
            <a:avLst/>
          </a:prstGeom>
          <a:ln w="38100">
            <a:solidFill>
              <a:srgbClr val="F3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143124" y="3308407"/>
            <a:ext cx="59057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ntro" panose="02000000000000000000" pitchFamily="50" charset="0"/>
              </a:rPr>
              <a:t>Инвестиционные проекты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Intro" panose="02000000000000000000" pitchFamily="50" charset="0"/>
              </a:rPr>
              <a:t>В управлении фонда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05936" y="2019382"/>
            <a:ext cx="11801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rgbClr val="F9B233"/>
                </a:solidFill>
                <a:latin typeface="Intro" panose="02000000000000000000" pitchFamily="50" charset="0"/>
              </a:rPr>
              <a:t>Раздел </a:t>
            </a:r>
            <a:r>
              <a:rPr lang="en-US" sz="1600" dirty="0">
                <a:solidFill>
                  <a:srgbClr val="F9B233"/>
                </a:solidFill>
                <a:latin typeface="Intro" panose="02000000000000000000" pitchFamily="50" charset="0"/>
              </a:rPr>
              <a:t>2</a:t>
            </a:r>
            <a:endParaRPr lang="ru-RU" sz="1600" dirty="0">
              <a:solidFill>
                <a:srgbClr val="F9B233"/>
              </a:solidFill>
              <a:latin typeface="Intro" panose="02000000000000000000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8602" y="6475542"/>
            <a:ext cx="2728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5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21" name="Прямая соединительная линия 20"/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Группа 22"/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24" name="Овал 23"/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F392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734900A7-8324-4332-8AB9-6B2CAF0259F5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996761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Прямоугольник 68"/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48602" y="6475542"/>
            <a:ext cx="2792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6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55340" y="411800"/>
            <a:ext cx="9857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Инвестиционные проекты </a:t>
            </a:r>
          </a:p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В управлении фонда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54" name="Группа 53"/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55" name="Овал 54"/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9" name="Овал 58"/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45" name="Straight Connector 84"/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3760CD10-0E98-463E-BA9E-9B26649B43BD}"/>
              </a:ext>
            </a:extLst>
          </p:cNvPr>
          <p:cNvGrpSpPr/>
          <p:nvPr/>
        </p:nvGrpSpPr>
        <p:grpSpPr>
          <a:xfrm>
            <a:off x="488225" y="1581236"/>
            <a:ext cx="11113749" cy="4473622"/>
            <a:chOff x="488225" y="1581236"/>
            <a:chExt cx="11113749" cy="4473622"/>
          </a:xfrm>
        </p:grpSpPr>
        <p:cxnSp>
          <p:nvCxnSpPr>
            <p:cNvPr id="70" name="Straight Connector 84"/>
            <p:cNvCxnSpPr>
              <a:cxnSpLocks/>
            </p:cNvCxnSpPr>
            <p:nvPr/>
          </p:nvCxnSpPr>
          <p:spPr>
            <a:xfrm>
              <a:off x="5602903" y="1581236"/>
              <a:ext cx="1" cy="4473622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84">
              <a:extLst>
                <a:ext uri="{FF2B5EF4-FFF2-40B4-BE49-F238E27FC236}">
                  <a16:creationId xmlns:a16="http://schemas.microsoft.com/office/drawing/2014/main" id="{503056B2-D5A8-4434-ACB4-5B2DCBBAA7A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88225" y="3777484"/>
              <a:ext cx="11113749" cy="0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>
            <a:off x="1130529" y="1550554"/>
            <a:ext cx="4504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Индустриальный парк в п. Солнечный Сургутского района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184519" y="2214897"/>
            <a:ext cx="41847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Объем инвестиций – 3,6 млрд. рублей;</a:t>
            </a: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Бюджетный эффект – 5,5 млрд. рублей;</a:t>
            </a: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Сроки строительства – 2017-2022 гг.;</a:t>
            </a: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Планируемые рабочие места – 766 ед.;</a:t>
            </a:r>
          </a:p>
          <a:p>
            <a:endParaRPr lang="ru-RU" sz="1200" b="1" dirty="0"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200" b="1" dirty="0">
                <a:latin typeface="Akrobat" panose="00000600000000000000" pitchFamily="50" charset="-52"/>
                <a:cs typeface="Times New Roman" pitchFamily="18" charset="0"/>
              </a:rPr>
              <a:t>Стадия проекта – подписано</a:t>
            </a:r>
            <a:r>
              <a:rPr lang="en-US" sz="1200" b="1" dirty="0"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200" b="1" dirty="0">
                <a:latin typeface="Akrobat" panose="00000600000000000000" pitchFamily="50" charset="-52"/>
                <a:cs typeface="Times New Roman" pitchFamily="18" charset="0"/>
              </a:rPr>
              <a:t>Распоряжение о передаче земельного участка инвестору без проведения торгов.</a:t>
            </a: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D40A1140-2AAC-4BAB-A08D-B7F4D2E24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00000">
            <a:off x="363125" y="1540588"/>
            <a:ext cx="654221" cy="628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26C1A1C1-8A27-4BAD-967A-05FADD7EAD12}"/>
              </a:ext>
            </a:extLst>
          </p:cNvPr>
          <p:cNvGrpSpPr/>
          <p:nvPr/>
        </p:nvGrpSpPr>
        <p:grpSpPr>
          <a:xfrm>
            <a:off x="5902304" y="1581236"/>
            <a:ext cx="5726109" cy="2123659"/>
            <a:chOff x="5902304" y="1581236"/>
            <a:chExt cx="5726109" cy="2123659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48CD208-F49C-40F0-98AA-65D56D3919DE}"/>
                </a:ext>
              </a:extLst>
            </p:cNvPr>
            <p:cNvSpPr txBox="1"/>
            <p:nvPr/>
          </p:nvSpPr>
          <p:spPr>
            <a:xfrm>
              <a:off x="6642845" y="1581236"/>
              <a:ext cx="498556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accent2"/>
                  </a:solidFill>
                  <a:latin typeface="Akrobat" panose="00000600000000000000" pitchFamily="50" charset="-52"/>
                  <a:cs typeface="Times New Roman" pitchFamily="18" charset="0"/>
                </a:rPr>
                <a:t>Комплексный межмуниципальный полигон для размещения, обезвреживания и обработки твердых коммунальных отходов в Нефтеюганском районе 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8FC3209C-C615-455B-875F-80BE5B6727E2}"/>
                </a:ext>
              </a:extLst>
            </p:cNvPr>
            <p:cNvSpPr txBox="1"/>
            <p:nvPr/>
          </p:nvSpPr>
          <p:spPr>
            <a:xfrm>
              <a:off x="6616406" y="2504566"/>
              <a:ext cx="418474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>
                  <a:latin typeface="Akrobat" panose="00000600000000000000" pitchFamily="50" charset="-52"/>
                  <a:cs typeface="Times New Roman" pitchFamily="18" charset="0"/>
                </a:rPr>
                <a:t>Объем инвестиций – 1,5 млрд. рублей;</a:t>
              </a:r>
            </a:p>
            <a:p>
              <a:r>
                <a:rPr lang="ru-RU" sz="1200" dirty="0">
                  <a:latin typeface="Akrobat" panose="00000600000000000000" pitchFamily="50" charset="-52"/>
                  <a:cs typeface="Times New Roman" pitchFamily="18" charset="0"/>
                </a:rPr>
                <a:t>Бюджетный эффект – 0,96 млрд. рублей;</a:t>
              </a:r>
            </a:p>
            <a:p>
              <a:r>
                <a:rPr lang="ru-RU" sz="1200" dirty="0">
                  <a:latin typeface="Akrobat" panose="00000600000000000000" pitchFamily="50" charset="-52"/>
                  <a:cs typeface="Times New Roman" pitchFamily="18" charset="0"/>
                </a:rPr>
                <a:t>Сроки строительства – 2017-2018 гг.;</a:t>
              </a:r>
            </a:p>
            <a:p>
              <a:endParaRPr lang="ru-RU" sz="1200" b="1" dirty="0">
                <a:latin typeface="Akrobat" panose="00000600000000000000" pitchFamily="50" charset="-52"/>
                <a:cs typeface="Times New Roman" pitchFamily="18" charset="0"/>
              </a:endParaRPr>
            </a:p>
            <a:p>
              <a:r>
                <a:rPr lang="ru-RU" sz="1200" b="1" dirty="0">
                  <a:latin typeface="Akrobat" panose="00000600000000000000" pitchFamily="50" charset="-52"/>
                  <a:cs typeface="Times New Roman" pitchFamily="18" charset="0"/>
                </a:rPr>
                <a:t>Стадия проекта – Объявлен конкурс «О заключении концессионного соглашения». </a:t>
              </a:r>
            </a:p>
          </p:txBody>
        </p:sp>
        <p:pic>
          <p:nvPicPr>
            <p:cNvPr id="35" name="Рисунок 1" descr="Описание: Картинки по запросу экология картинки">
              <a:extLst>
                <a:ext uri="{FF2B5EF4-FFF2-40B4-BE49-F238E27FC236}">
                  <a16:creationId xmlns:a16="http://schemas.microsoft.com/office/drawing/2014/main" id="{1C889A2D-27E2-45A1-8D69-2A659C48DE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2304" y="1672631"/>
              <a:ext cx="740541" cy="740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C4E5EBEE-7417-4A91-8C53-99373DD2820A}"/>
              </a:ext>
            </a:extLst>
          </p:cNvPr>
          <p:cNvGrpSpPr/>
          <p:nvPr/>
        </p:nvGrpSpPr>
        <p:grpSpPr>
          <a:xfrm>
            <a:off x="488224" y="4022564"/>
            <a:ext cx="5218574" cy="1864672"/>
            <a:chOff x="488224" y="4022564"/>
            <a:chExt cx="5218574" cy="1864672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A32E722-3C23-4637-841C-936C25B1581E}"/>
                </a:ext>
              </a:extLst>
            </p:cNvPr>
            <p:cNvSpPr txBox="1"/>
            <p:nvPr/>
          </p:nvSpPr>
          <p:spPr>
            <a:xfrm>
              <a:off x="1202274" y="4022564"/>
              <a:ext cx="45045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accent2"/>
                  </a:solidFill>
                  <a:latin typeface="Akrobat" panose="00000600000000000000" pitchFamily="50" charset="-52"/>
                  <a:cs typeface="Times New Roman" pitchFamily="18" charset="0"/>
                </a:rPr>
                <a:t>Строительство мостового перехода через </a:t>
              </a:r>
            </a:p>
            <a:p>
              <a:r>
                <a:rPr lang="ru-RU" b="1" dirty="0">
                  <a:solidFill>
                    <a:schemeClr val="accent2"/>
                  </a:solidFill>
                  <a:latin typeface="Akrobat" panose="00000600000000000000" pitchFamily="50" charset="-52"/>
                  <a:cs typeface="Times New Roman" pitchFamily="18" charset="0"/>
                </a:rPr>
                <a:t>р. Обь в Сургутском районе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33C53A7-2429-4866-A9A4-F1E5BB2B0736}"/>
                </a:ext>
              </a:extLst>
            </p:cNvPr>
            <p:cNvSpPr txBox="1"/>
            <p:nvPr/>
          </p:nvSpPr>
          <p:spPr>
            <a:xfrm>
              <a:off x="1184519" y="4686907"/>
              <a:ext cx="407403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>
                  <a:latin typeface="Akrobat" panose="00000600000000000000" pitchFamily="50" charset="-52"/>
                  <a:cs typeface="Times New Roman" pitchFamily="18" charset="0"/>
                </a:rPr>
                <a:t>Объем инвестиций – 42,9 млрд. рублей;</a:t>
              </a:r>
            </a:p>
            <a:p>
              <a:r>
                <a:rPr lang="ru-RU" sz="1200" dirty="0">
                  <a:latin typeface="Akrobat" panose="00000600000000000000" pitchFamily="50" charset="-52"/>
                  <a:cs typeface="Times New Roman" pitchFamily="18" charset="0"/>
                </a:rPr>
                <a:t>Бюджетный эффект – 27 млрд. рублей;</a:t>
              </a:r>
            </a:p>
            <a:p>
              <a:r>
                <a:rPr lang="ru-RU" sz="1200" dirty="0">
                  <a:latin typeface="Akrobat" panose="00000600000000000000" pitchFamily="50" charset="-52"/>
                  <a:cs typeface="Times New Roman" pitchFamily="18" charset="0"/>
                </a:rPr>
                <a:t>Сроки строительства – 2020-2023 гг.;</a:t>
              </a:r>
            </a:p>
            <a:p>
              <a:endParaRPr lang="ru-RU" sz="1200" b="1" dirty="0">
                <a:latin typeface="Akrobat" panose="00000600000000000000" pitchFamily="50" charset="-52"/>
                <a:cs typeface="Times New Roman" pitchFamily="18" charset="0"/>
              </a:endParaRPr>
            </a:p>
            <a:p>
              <a:r>
                <a:rPr lang="ru-RU" sz="1200" b="1" dirty="0">
                  <a:latin typeface="Akrobat" panose="00000600000000000000" pitchFamily="50" charset="-52"/>
                  <a:cs typeface="Times New Roman" pitchFamily="18" charset="0"/>
                </a:rPr>
                <a:t>Стадия проекта – разработана транспортная модель, концепция, финансово-экономическая и юридическая модель.</a:t>
              </a:r>
            </a:p>
          </p:txBody>
        </p:sp>
        <p:pic>
          <p:nvPicPr>
            <p:cNvPr id="36" name="Picture 3" descr="C:\Users\f14.UFOND\Desktop\i.jpg">
              <a:extLst>
                <a:ext uri="{FF2B5EF4-FFF2-40B4-BE49-F238E27FC236}">
                  <a16:creationId xmlns:a16="http://schemas.microsoft.com/office/drawing/2014/main" id="{794F225C-8DBD-4CF6-8461-C1CB56B957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224" y="4123067"/>
              <a:ext cx="483702" cy="4453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907A7529-0682-41A8-9FC1-458976745855}"/>
              </a:ext>
            </a:extLst>
          </p:cNvPr>
          <p:cNvGrpSpPr/>
          <p:nvPr/>
        </p:nvGrpSpPr>
        <p:grpSpPr>
          <a:xfrm>
            <a:off x="6098993" y="4013510"/>
            <a:ext cx="5000304" cy="1865433"/>
            <a:chOff x="6098993" y="4013510"/>
            <a:chExt cx="5000304" cy="1865433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85D0DC4-A5DA-4E55-94B6-87A1BD1838F7}"/>
                </a:ext>
              </a:extLst>
            </p:cNvPr>
            <p:cNvSpPr txBox="1"/>
            <p:nvPr/>
          </p:nvSpPr>
          <p:spPr>
            <a:xfrm>
              <a:off x="6594773" y="4013510"/>
              <a:ext cx="45045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accent2"/>
                  </a:solidFill>
                  <a:latin typeface="Akrobat" panose="00000600000000000000" pitchFamily="50" charset="-52"/>
                  <a:cs typeface="Times New Roman" pitchFamily="18" charset="0"/>
                </a:rPr>
                <a:t>Строительство завода по переработке буровых труб в г. Сургуте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6630E58-6295-415B-929E-7823A035624A}"/>
                </a:ext>
              </a:extLst>
            </p:cNvPr>
            <p:cNvSpPr txBox="1"/>
            <p:nvPr/>
          </p:nvSpPr>
          <p:spPr>
            <a:xfrm>
              <a:off x="6577018" y="4678614"/>
              <a:ext cx="395824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>
                  <a:latin typeface="Akrobat" panose="00000600000000000000" pitchFamily="50" charset="-52"/>
                  <a:cs typeface="Times New Roman" pitchFamily="18" charset="0"/>
                </a:rPr>
                <a:t>Объем инвестиций – 0,65 млрд. рублей;</a:t>
              </a:r>
            </a:p>
            <a:p>
              <a:r>
                <a:rPr lang="ru-RU" sz="1200" dirty="0">
                  <a:latin typeface="Akrobat" panose="00000600000000000000" pitchFamily="50" charset="-52"/>
                  <a:cs typeface="Times New Roman" pitchFamily="18" charset="0"/>
                </a:rPr>
                <a:t>Бюджетный эффект – рассчитывается;</a:t>
              </a:r>
            </a:p>
            <a:p>
              <a:r>
                <a:rPr lang="ru-RU" sz="1200" dirty="0">
                  <a:latin typeface="Akrobat" panose="00000600000000000000" pitchFamily="50" charset="-52"/>
                  <a:cs typeface="Times New Roman" pitchFamily="18" charset="0"/>
                </a:rPr>
                <a:t>Сроки строительства – 2017 г.;</a:t>
              </a:r>
            </a:p>
            <a:p>
              <a:endParaRPr lang="ru-RU" sz="1200" b="1" dirty="0">
                <a:latin typeface="Akrobat" panose="00000600000000000000" pitchFamily="50" charset="-52"/>
                <a:cs typeface="Times New Roman" pitchFamily="18" charset="0"/>
              </a:endParaRPr>
            </a:p>
            <a:p>
              <a:r>
                <a:rPr lang="ru-RU" sz="1200" b="1" dirty="0">
                  <a:latin typeface="Akrobat" panose="00000600000000000000" pitchFamily="50" charset="-52"/>
                  <a:cs typeface="Times New Roman" pitchFamily="18" charset="0"/>
                </a:rPr>
                <a:t>Стадия проекта – приобретение инвестором промышленного комплекса, поставка оборудования, газификация площадки.</a:t>
              </a:r>
            </a:p>
          </p:txBody>
        </p:sp>
        <p:pic>
          <p:nvPicPr>
            <p:cNvPr id="37" name="Рисунок 36" descr="C:\Users\Марина\Desktop\найлун\HLogo-01.jpg">
              <a:extLst>
                <a:ext uri="{FF2B5EF4-FFF2-40B4-BE49-F238E27FC236}">
                  <a16:creationId xmlns:a16="http://schemas.microsoft.com/office/drawing/2014/main" id="{77D2FA1A-515D-4B7E-B4DB-E25211D61468}"/>
                </a:ext>
              </a:extLst>
            </p:cNvPr>
            <p:cNvPicPr/>
            <p:nvPr/>
          </p:nvPicPr>
          <p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658091" y="4555877"/>
              <a:ext cx="1294865" cy="413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C618706C-50F5-4563-A316-10E731731342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281717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2040EE49-C408-4081-A8D0-8A3918386BCC}"/>
              </a:ext>
            </a:extLst>
          </p:cNvPr>
          <p:cNvSpPr/>
          <p:nvPr/>
        </p:nvSpPr>
        <p:spPr>
          <a:xfrm>
            <a:off x="0" y="1343025"/>
            <a:ext cx="4218264" cy="4992294"/>
          </a:xfrm>
          <a:prstGeom prst="rect">
            <a:avLst/>
          </a:prstGeom>
          <a:gradFill flip="none" rotWithShape="1">
            <a:gsLst>
              <a:gs pos="65000">
                <a:srgbClr val="021D34"/>
              </a:gs>
              <a:gs pos="10000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6C98D6A-C852-4106-ABD9-A0D6F0E70A3D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0057CF-A5F6-4CCF-86A8-4B39FFF95EB3}"/>
              </a:ext>
            </a:extLst>
          </p:cNvPr>
          <p:cNvSpPr txBox="1"/>
          <p:nvPr/>
        </p:nvSpPr>
        <p:spPr>
          <a:xfrm>
            <a:off x="348602" y="6475542"/>
            <a:ext cx="2680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7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7C568EC3-9335-44C7-BA77-0C1106573DDE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4E78955-9068-430C-9E9C-CD305D8F537F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95216962-BBBE-4999-B117-62567CF56ABB}"/>
              </a:ext>
            </a:extLst>
          </p:cNvPr>
          <p:cNvSpPr txBox="1"/>
          <p:nvPr/>
        </p:nvSpPr>
        <p:spPr>
          <a:xfrm>
            <a:off x="455341" y="411800"/>
            <a:ext cx="6859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Индустриальный парк в п.</a:t>
            </a:r>
            <a:r>
              <a:rPr lang="en-US" sz="2000" dirty="0">
                <a:solidFill>
                  <a:schemeClr val="bg1"/>
                </a:solidFill>
                <a:latin typeface="Intro" panose="02000000000000000000" pitchFamily="50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солнечный</a:t>
            </a:r>
          </a:p>
          <a:p>
            <a:r>
              <a:rPr lang="ru-RU" sz="2000" dirty="0">
                <a:solidFill>
                  <a:schemeClr val="bg1"/>
                </a:solidFill>
                <a:latin typeface="Akrobat" panose="00000600000000000000" pitchFamily="50" charset="-52"/>
              </a:rPr>
              <a:t>(</a:t>
            </a:r>
            <a:r>
              <a:rPr lang="ru-RU" sz="2000" dirty="0" err="1">
                <a:solidFill>
                  <a:schemeClr val="bg1"/>
                </a:solidFill>
                <a:latin typeface="Intro" panose="02000000000000000000" pitchFamily="50" charset="0"/>
              </a:rPr>
              <a:t>ооо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 «завод кипарис»</a:t>
            </a:r>
            <a:r>
              <a:rPr lang="ru-RU" sz="2000" dirty="0">
                <a:solidFill>
                  <a:schemeClr val="bg1"/>
                </a:solidFill>
                <a:latin typeface="Akrobat" panose="00000600000000000000" pitchFamily="50" charset="-52"/>
              </a:rPr>
              <a:t>)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4F65FD9-1313-4533-9D10-F4D3FE333B2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E9AF7A27-DDAF-4951-8BCE-18B3E601E9B2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6145A30C-104D-46B1-9724-014AB2BAA018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85EA50DF-B6AB-41E2-8829-1BBFC88A8408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C474F014-73E6-4D04-995C-6DEF3A3B9763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74A8F8B4-8AF9-4D1D-870A-6BE7D5137B1C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203CB0E4-58DB-4E5D-ACB8-1DE57A8596F9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54B23DCF-1BE2-4884-A260-2BB18251B662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F006E39C-7263-44EB-8054-4742E5140878}"/>
              </a:ext>
            </a:extLst>
          </p:cNvPr>
          <p:cNvSpPr txBox="1"/>
          <p:nvPr/>
        </p:nvSpPr>
        <p:spPr>
          <a:xfrm>
            <a:off x="524676" y="3827077"/>
            <a:ext cx="4105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Индустриальный парк</a:t>
            </a:r>
            <a:endParaRPr lang="en-US" sz="1600" b="1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6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в п. Солнечный Сургутского района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CAC2ACC-4721-4816-B646-780C04F964E3}"/>
              </a:ext>
            </a:extLst>
          </p:cNvPr>
          <p:cNvSpPr txBox="1"/>
          <p:nvPr/>
        </p:nvSpPr>
        <p:spPr>
          <a:xfrm>
            <a:off x="4495964" y="1406542"/>
            <a:ext cx="7385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Между Фондом и ООО «Завод КИПАРИС» заключено соглашение об информационно-консультационном и организационном сопровождении проекта.</a:t>
            </a:r>
          </a:p>
          <a:p>
            <a:pPr algn="just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При участии Фонда разработана концепция, включающая в себя бизнес-план, финансово-экономическую и юридическую модель проекта. Инвестору передан земельный участок без проведения торгов.</a:t>
            </a:r>
          </a:p>
        </p:txBody>
      </p:sp>
      <p:cxnSp>
        <p:nvCxnSpPr>
          <p:cNvPr id="22" name="Straight Connector 84">
            <a:extLst>
              <a:ext uri="{FF2B5EF4-FFF2-40B4-BE49-F238E27FC236}">
                <a16:creationId xmlns:a16="http://schemas.microsoft.com/office/drawing/2014/main" id="{E5AC27B0-5433-4320-BEBB-1FF424C6D3BF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>
            <a:extLst>
              <a:ext uri="{FF2B5EF4-FFF2-40B4-BE49-F238E27FC236}">
                <a16:creationId xmlns:a16="http://schemas.microsoft.com/office/drawing/2014/main" id="{AC8917F7-974C-44E4-800B-973BC729CD9D}"/>
              </a:ext>
            </a:extLst>
          </p:cNvPr>
          <p:cNvSpPr/>
          <p:nvPr/>
        </p:nvSpPr>
        <p:spPr>
          <a:xfrm>
            <a:off x="4845422" y="2860760"/>
            <a:ext cx="171450" cy="171450"/>
          </a:xfrm>
          <a:prstGeom prst="ellipse">
            <a:avLst/>
          </a:prstGeom>
          <a:solidFill>
            <a:srgbClr val="FE01D8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54C0B339-19FB-45E2-BB1D-B9FB82CD55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" y="1331740"/>
            <a:ext cx="4202117" cy="231613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1B4793E-F32F-4B10-8A96-961F710842E9}"/>
              </a:ext>
            </a:extLst>
          </p:cNvPr>
          <p:cNvSpPr txBox="1"/>
          <p:nvPr/>
        </p:nvSpPr>
        <p:spPr>
          <a:xfrm>
            <a:off x="524676" y="4517428"/>
            <a:ext cx="34363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Площадь земельного участка – 28,48 га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Офисные площади – 35 200 м</a:t>
            </a:r>
            <a:r>
              <a:rPr lang="ru-RU" sz="1050" baseline="30000" dirty="0">
                <a:solidFill>
                  <a:schemeClr val="bg1"/>
                </a:solidFill>
                <a:latin typeface="Akrobat" panose="00000600000000000000" pitchFamily="50" charset="-52"/>
              </a:rPr>
              <a:t>2</a:t>
            </a: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Объекты коммунальной и транспортной инфраструктуры,</a:t>
            </a:r>
          </a:p>
          <a:p>
            <a:r>
              <a:rPr lang="en-US" sz="1050" dirty="0">
                <a:solidFill>
                  <a:schemeClr val="bg1"/>
                </a:solidFill>
                <a:latin typeface="Akrobat" panose="00000600000000000000" pitchFamily="50" charset="-52"/>
              </a:rPr>
              <a:t>      </a:t>
            </a: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том числе газотурбинная электростанция – 12 </a:t>
            </a:r>
            <a:r>
              <a:rPr lang="ru-RU" sz="1050" dirty="0" err="1">
                <a:solidFill>
                  <a:schemeClr val="bg1"/>
                </a:solidFill>
                <a:latin typeface="Akrobat" panose="00000600000000000000" pitchFamily="50" charset="-52"/>
              </a:rPr>
              <a:t>мВТ</a:t>
            </a:r>
            <a:endParaRPr lang="ru-RU" sz="1050" dirty="0">
              <a:solidFill>
                <a:schemeClr val="bg1"/>
              </a:solidFill>
              <a:latin typeface="Akrobat" panose="00000600000000000000" pitchFamily="50" charset="-5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Стоянка автотранспорта – 600 м</a:t>
            </a:r>
            <a:r>
              <a:rPr lang="en-US" sz="1050" dirty="0">
                <a:solidFill>
                  <a:schemeClr val="bg1"/>
                </a:solidFill>
                <a:latin typeface="Akrobat" panose="00000600000000000000" pitchFamily="50" charset="-52"/>
              </a:rPr>
              <a:t>/</a:t>
            </a: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мест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Производственные площади – 37 998 м</a:t>
            </a:r>
            <a:r>
              <a:rPr lang="ru-RU" sz="1050" baseline="30000" dirty="0">
                <a:solidFill>
                  <a:schemeClr val="bg1"/>
                </a:solidFill>
                <a:latin typeface="Akrobat" panose="00000600000000000000" pitchFamily="50" charset="-52"/>
              </a:rPr>
              <a:t>2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Логистический центр (закрытые площади) – 29 980 м</a:t>
            </a:r>
            <a:r>
              <a:rPr lang="ru-RU" sz="1050" baseline="30000" dirty="0">
                <a:solidFill>
                  <a:schemeClr val="bg1"/>
                </a:solidFill>
                <a:latin typeface="Akrobat" panose="00000600000000000000" pitchFamily="50" charset="-52"/>
              </a:rPr>
              <a:t>2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</a:rPr>
              <a:t>Логистический центр (открытые площади) – 38 800 м</a:t>
            </a:r>
            <a:r>
              <a:rPr lang="ru-RU" sz="1050" baseline="30000" dirty="0">
                <a:solidFill>
                  <a:schemeClr val="bg1"/>
                </a:solidFill>
                <a:latin typeface="Akrobat" panose="00000600000000000000" pitchFamily="50" charset="-52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5EB050B-1EDE-4094-B4BB-5FCB6B08D72A}"/>
              </a:ext>
            </a:extLst>
          </p:cNvPr>
          <p:cNvSpPr txBox="1"/>
          <p:nvPr/>
        </p:nvSpPr>
        <p:spPr>
          <a:xfrm>
            <a:off x="4511799" y="2471048"/>
            <a:ext cx="64729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latin typeface="Akrobat" panose="00000600000000000000" pitchFamily="50" charset="-52"/>
                <a:cs typeface="Times New Roman" pitchFamily="18" charset="0"/>
              </a:rPr>
              <a:t>ОЧЕРЕДИ СТРОИТЕЛЬСТВА ОБЪЕКТОВ ИНДУСТРИАЛЬНОГО ПАРКА: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0D7CF7B-29D8-4B1C-86F9-7E2798AFFD37}"/>
              </a:ext>
            </a:extLst>
          </p:cNvPr>
          <p:cNvSpPr txBox="1"/>
          <p:nvPr/>
        </p:nvSpPr>
        <p:spPr>
          <a:xfrm>
            <a:off x="5287656" y="2773998"/>
            <a:ext cx="6644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1" dirty="0">
                <a:latin typeface="Akrobat" panose="00000600000000000000" pitchFamily="50" charset="-52"/>
                <a:cs typeface="Times New Roman" pitchFamily="18" charset="0"/>
              </a:rPr>
              <a:t>1 очередь (2017-2018 гг.)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– цех первичной переработки 1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нефтехим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комбината, здание оперативного контроля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нефтехим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комбината </a:t>
            </a:r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algn="just"/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algn="just"/>
            <a:r>
              <a:rPr lang="ru-RU" sz="1200" b="1" dirty="0">
                <a:latin typeface="Akrobat" panose="00000600000000000000" pitchFamily="50" charset="-52"/>
                <a:cs typeface="Times New Roman" pitchFamily="18" charset="0"/>
              </a:rPr>
              <a:t>2 очередь (2017-2019 гг.)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– ж/д тупик и цех первичной переработки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нефтехим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комбината, ж/д тупик с эстакадой и склад готовой продукции завода строительных изделий, склад открытого хранения логистического центра;</a:t>
            </a:r>
          </a:p>
          <a:p>
            <a:pPr algn="just"/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algn="just"/>
            <a:r>
              <a:rPr lang="ru-RU" sz="1200" b="1" dirty="0">
                <a:latin typeface="Akrobat" panose="00000600000000000000" pitchFamily="50" charset="-52"/>
                <a:cs typeface="Times New Roman" pitchFamily="18" charset="0"/>
              </a:rPr>
              <a:t>3 очередь (2018-2020 гг.)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– цех первичной обработки и производства битумов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нефтехим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комбината, склад закрытого хранения логистического центра;</a:t>
            </a:r>
          </a:p>
          <a:p>
            <a:pPr algn="just"/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algn="just"/>
            <a:r>
              <a:rPr lang="ru-RU" sz="1200" b="1" dirty="0">
                <a:latin typeface="Akrobat" panose="00000600000000000000" pitchFamily="50" charset="-52"/>
                <a:cs typeface="Times New Roman" pitchFamily="18" charset="0"/>
              </a:rPr>
              <a:t>4 очередь (2018-2021 гг.)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– цех производства пласт. изделий и склад готовой продукции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нефтехим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комбината, асфальтобетонный завод, бетонорастворный узел;</a:t>
            </a:r>
          </a:p>
          <a:p>
            <a:pPr algn="just"/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algn="just"/>
            <a:r>
              <a:rPr lang="ru-RU" sz="1200" b="1" dirty="0">
                <a:latin typeface="Akrobat" panose="00000600000000000000" pitchFamily="50" charset="-52"/>
                <a:cs typeface="Times New Roman" pitchFamily="18" charset="0"/>
              </a:rPr>
              <a:t>5 очередь (2018-2022 гг.)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– цех производства этилена и полиэтилена</a:t>
            </a:r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8EC591D2-F0B5-40BD-A31B-9381CD9B42C0}"/>
              </a:ext>
            </a:extLst>
          </p:cNvPr>
          <p:cNvSpPr/>
          <p:nvPr/>
        </p:nvSpPr>
        <p:spPr>
          <a:xfrm>
            <a:off x="4870039" y="3422161"/>
            <a:ext cx="171450" cy="171450"/>
          </a:xfrm>
          <a:prstGeom prst="ellipse">
            <a:avLst/>
          </a:prstGeom>
          <a:solidFill>
            <a:srgbClr val="F8DB1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>
            <a:extLst>
              <a:ext uri="{FF2B5EF4-FFF2-40B4-BE49-F238E27FC236}">
                <a16:creationId xmlns:a16="http://schemas.microsoft.com/office/drawing/2014/main" id="{A896F88E-B50C-4652-B0E9-E28BEB633690}"/>
              </a:ext>
            </a:extLst>
          </p:cNvPr>
          <p:cNvSpPr/>
          <p:nvPr/>
        </p:nvSpPr>
        <p:spPr>
          <a:xfrm>
            <a:off x="4874715" y="4112826"/>
            <a:ext cx="171450" cy="171450"/>
          </a:xfrm>
          <a:prstGeom prst="ellipse">
            <a:avLst/>
          </a:prstGeom>
          <a:solidFill>
            <a:srgbClr val="4DFE07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>
            <a:extLst>
              <a:ext uri="{FF2B5EF4-FFF2-40B4-BE49-F238E27FC236}">
                <a16:creationId xmlns:a16="http://schemas.microsoft.com/office/drawing/2014/main" id="{26EF7F06-100D-4D4C-AC78-12D90407A9FD}"/>
              </a:ext>
            </a:extLst>
          </p:cNvPr>
          <p:cNvSpPr/>
          <p:nvPr/>
        </p:nvSpPr>
        <p:spPr>
          <a:xfrm>
            <a:off x="4871238" y="4668838"/>
            <a:ext cx="171450" cy="171450"/>
          </a:xfrm>
          <a:prstGeom prst="ellipse">
            <a:avLst/>
          </a:prstGeom>
          <a:solidFill>
            <a:srgbClr val="FC0103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>
            <a:extLst>
              <a:ext uri="{FF2B5EF4-FFF2-40B4-BE49-F238E27FC236}">
                <a16:creationId xmlns:a16="http://schemas.microsoft.com/office/drawing/2014/main" id="{0E408E21-3728-4851-8FC6-AE41976C4E2D}"/>
              </a:ext>
            </a:extLst>
          </p:cNvPr>
          <p:cNvSpPr/>
          <p:nvPr/>
        </p:nvSpPr>
        <p:spPr>
          <a:xfrm>
            <a:off x="4869434" y="5183594"/>
            <a:ext cx="171450" cy="171450"/>
          </a:xfrm>
          <a:prstGeom prst="ellipse">
            <a:avLst/>
          </a:prstGeom>
          <a:solidFill>
            <a:srgbClr val="02FFFD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6A22D78-1289-44E7-BF74-1B03A1662FA7}"/>
              </a:ext>
            </a:extLst>
          </p:cNvPr>
          <p:cNvSpPr txBox="1"/>
          <p:nvPr/>
        </p:nvSpPr>
        <p:spPr>
          <a:xfrm>
            <a:off x="4546142" y="5523759"/>
            <a:ext cx="73859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krobat" panose="00000600000000000000" pitchFamily="50" charset="-52"/>
              </a:rPr>
              <a:t>Создана управляющая компания индустриального парка –</a:t>
            </a:r>
            <a:r>
              <a:rPr lang="en-US" sz="1200" dirty="0">
                <a:solidFill>
                  <a:srgbClr val="000000"/>
                </a:solidFill>
                <a:latin typeface="Akrobat" panose="00000600000000000000" pitchFamily="50" charset="-52"/>
              </a:rPr>
              <a:t> </a:t>
            </a:r>
            <a:r>
              <a:rPr lang="ru-RU" sz="1200" dirty="0">
                <a:solidFill>
                  <a:srgbClr val="000000"/>
                </a:solidFill>
                <a:latin typeface="Akrobat" panose="00000600000000000000" pitchFamily="50" charset="-52"/>
              </a:rPr>
              <a:t>ООО «Управляющая компания «Завод КИПАРИС».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DA570FE-0B48-4B63-B7F9-B85BCD7DE074}"/>
              </a:ext>
            </a:extLst>
          </p:cNvPr>
          <p:cNvSpPr txBox="1"/>
          <p:nvPr/>
        </p:nvSpPr>
        <p:spPr>
          <a:xfrm>
            <a:off x="4546142" y="5828180"/>
            <a:ext cx="7385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krobat" panose="00000600000000000000" pitchFamily="50" charset="-52"/>
              </a:rPr>
              <a:t>Между ООО «УК «Завод КИПАРИС» и якорными резидентами (ООО «</a:t>
            </a:r>
            <a:r>
              <a:rPr lang="ru-RU" sz="1200" dirty="0" err="1">
                <a:solidFill>
                  <a:srgbClr val="000000"/>
                </a:solidFill>
                <a:latin typeface="Akrobat" panose="00000600000000000000" pitchFamily="50" charset="-52"/>
              </a:rPr>
              <a:t>Сургутнефтехимтрейд</a:t>
            </a:r>
            <a:r>
              <a:rPr lang="ru-RU" sz="1200" dirty="0">
                <a:solidFill>
                  <a:srgbClr val="000000"/>
                </a:solidFill>
                <a:latin typeface="Akrobat" panose="00000600000000000000" pitchFamily="50" charset="-52"/>
              </a:rPr>
              <a:t>» и ООО «Панорама») заключены </a:t>
            </a:r>
          </a:p>
          <a:p>
            <a:r>
              <a:rPr lang="ru-RU" sz="1200" dirty="0">
                <a:solidFill>
                  <a:srgbClr val="000000"/>
                </a:solidFill>
                <a:latin typeface="Akrobat" panose="00000600000000000000" pitchFamily="50" charset="-52"/>
              </a:rPr>
              <a:t>соглашения о намерениях в границах индустриального парка.</a:t>
            </a:r>
          </a:p>
        </p:txBody>
      </p:sp>
      <p:cxnSp>
        <p:nvCxnSpPr>
          <p:cNvPr id="38" name="Straight Connector 84">
            <a:extLst>
              <a:ext uri="{FF2B5EF4-FFF2-40B4-BE49-F238E27FC236}">
                <a16:creationId xmlns:a16="http://schemas.microsoft.com/office/drawing/2014/main" id="{5C249FD9-19B9-4BDA-B9E3-8A45534B075A}"/>
              </a:ext>
            </a:extLst>
          </p:cNvPr>
          <p:cNvCxnSpPr>
            <a:cxnSpLocks/>
          </p:cNvCxnSpPr>
          <p:nvPr/>
        </p:nvCxnSpPr>
        <p:spPr>
          <a:xfrm flipH="1">
            <a:off x="4629748" y="5841757"/>
            <a:ext cx="7252193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98D8D7FC-DC56-4911-A1CC-453FCD045B6A}"/>
              </a:ext>
            </a:extLst>
          </p:cNvPr>
          <p:cNvSpPr/>
          <p:nvPr/>
        </p:nvSpPr>
        <p:spPr>
          <a:xfrm flipV="1">
            <a:off x="4590836" y="2316512"/>
            <a:ext cx="725219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6" name="Straight Connector 84">
            <a:extLst>
              <a:ext uri="{FF2B5EF4-FFF2-40B4-BE49-F238E27FC236}">
                <a16:creationId xmlns:a16="http://schemas.microsoft.com/office/drawing/2014/main" id="{BF0F0092-D5DF-40E2-BC96-587138B9C9B6}"/>
              </a:ext>
            </a:extLst>
          </p:cNvPr>
          <p:cNvCxnSpPr>
            <a:cxnSpLocks/>
          </p:cNvCxnSpPr>
          <p:nvPr/>
        </p:nvCxnSpPr>
        <p:spPr>
          <a:xfrm flipH="1">
            <a:off x="4629748" y="5513711"/>
            <a:ext cx="7252193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2294A291-4368-4F62-9F11-4C4F9AE6287B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3990629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C9383B27-E96D-4AA2-AD18-F21ECAF290F7}"/>
              </a:ext>
            </a:extLst>
          </p:cNvPr>
          <p:cNvSpPr/>
          <p:nvPr/>
        </p:nvSpPr>
        <p:spPr>
          <a:xfrm>
            <a:off x="0" y="1343025"/>
            <a:ext cx="4218264" cy="4992294"/>
          </a:xfrm>
          <a:prstGeom prst="rect">
            <a:avLst/>
          </a:prstGeom>
          <a:gradFill flip="none" rotWithShape="1">
            <a:gsLst>
              <a:gs pos="65000">
                <a:srgbClr val="021D34"/>
              </a:gs>
              <a:gs pos="10000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C4D98069-F035-4615-8F1B-DB6F1DED5FA6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E12E16B-E61D-4187-9045-4327EE788EF5}"/>
              </a:ext>
            </a:extLst>
          </p:cNvPr>
          <p:cNvSpPr txBox="1"/>
          <p:nvPr/>
        </p:nvSpPr>
        <p:spPr>
          <a:xfrm>
            <a:off x="348602" y="6475542"/>
            <a:ext cx="2776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8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7967F431-A719-4788-A9B3-9D7237BE1477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2625F18A-5256-4F42-900A-AB727F2C89C3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A79173C1-B273-43F8-9406-03C551B0451C}"/>
              </a:ext>
            </a:extLst>
          </p:cNvPr>
          <p:cNvSpPr txBox="1"/>
          <p:nvPr/>
        </p:nvSpPr>
        <p:spPr>
          <a:xfrm>
            <a:off x="455340" y="287975"/>
            <a:ext cx="9857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Обращение с твердыми коммунальными отходами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67F1712-C17B-41CE-A71B-752C38AE01E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47" name="Группа 46">
            <a:extLst>
              <a:ext uri="{FF2B5EF4-FFF2-40B4-BE49-F238E27FC236}">
                <a16:creationId xmlns:a16="http://schemas.microsoft.com/office/drawing/2014/main" id="{88C9F922-80DC-4E07-87B5-E9E578921768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48" name="Овал 47">
              <a:extLst>
                <a:ext uri="{FF2B5EF4-FFF2-40B4-BE49-F238E27FC236}">
                  <a16:creationId xmlns:a16="http://schemas.microsoft.com/office/drawing/2014/main" id="{F5799219-3664-4306-B7DC-87B9DCE38B03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49" name="Овал 48">
              <a:extLst>
                <a:ext uri="{FF2B5EF4-FFF2-40B4-BE49-F238E27FC236}">
                  <a16:creationId xmlns:a16="http://schemas.microsoft.com/office/drawing/2014/main" id="{8425E9B1-DF75-4AF7-A621-3F15EE2F0807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0" name="Овал 49">
              <a:extLst>
                <a:ext uri="{FF2B5EF4-FFF2-40B4-BE49-F238E27FC236}">
                  <a16:creationId xmlns:a16="http://schemas.microsoft.com/office/drawing/2014/main" id="{8B18BE45-CB4B-47D9-B2D6-8F0C39463EDC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1" name="Овал 50">
              <a:extLst>
                <a:ext uri="{FF2B5EF4-FFF2-40B4-BE49-F238E27FC236}">
                  <a16:creationId xmlns:a16="http://schemas.microsoft.com/office/drawing/2014/main" id="{45FD9F77-1568-4479-B813-8C840FCC22D0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2" name="Овал 51">
              <a:extLst>
                <a:ext uri="{FF2B5EF4-FFF2-40B4-BE49-F238E27FC236}">
                  <a16:creationId xmlns:a16="http://schemas.microsoft.com/office/drawing/2014/main" id="{B38171D9-C8EC-471E-91FE-283AD1E18820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3" name="Овал 52">
              <a:extLst>
                <a:ext uri="{FF2B5EF4-FFF2-40B4-BE49-F238E27FC236}">
                  <a16:creationId xmlns:a16="http://schemas.microsoft.com/office/drawing/2014/main" id="{11A13189-B16F-4C43-BD37-3E8F21EC788E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56" name="Straight Connector 84">
            <a:extLst>
              <a:ext uri="{FF2B5EF4-FFF2-40B4-BE49-F238E27FC236}">
                <a16:creationId xmlns:a16="http://schemas.microsoft.com/office/drawing/2014/main" id="{11D40EDE-D1EE-4D88-B8E7-67677B81A9F6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3776B8BA-D2C5-4803-BADB-49FCAC22E0C3}"/>
              </a:ext>
            </a:extLst>
          </p:cNvPr>
          <p:cNvSpPr txBox="1"/>
          <p:nvPr/>
        </p:nvSpPr>
        <p:spPr>
          <a:xfrm>
            <a:off x="4587554" y="1423091"/>
            <a:ext cx="3745563" cy="370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400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ТЕХНИКО-ЭКОНОМИЧЕСКИЕ ПОКАЗАТЕЛИ ПОЛИГОНА: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1A1F501-27A1-4AFA-9922-44443FF1531F}"/>
              </a:ext>
            </a:extLst>
          </p:cNvPr>
          <p:cNvSpPr txBox="1"/>
          <p:nvPr/>
        </p:nvSpPr>
        <p:spPr>
          <a:xfrm>
            <a:off x="476393" y="552738"/>
            <a:ext cx="8239882" cy="6309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Комплексный межмуниципальный полигон по приему, размещению, обработке и утилизации твердых коммунальных</a:t>
            </a:r>
            <a:endParaRPr lang="en-US" sz="14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отходов в Нефтеюганском районе</a:t>
            </a:r>
          </a:p>
        </p:txBody>
      </p:sp>
      <p:pic>
        <p:nvPicPr>
          <p:cNvPr id="71" name="Picture 3" descr="C:\Users\f14.UFOND\Desktop\tko.jpg">
            <a:extLst>
              <a:ext uri="{FF2B5EF4-FFF2-40B4-BE49-F238E27FC236}">
                <a16:creationId xmlns:a16="http://schemas.microsoft.com/office/drawing/2014/main" id="{C97BE7F7-4C65-4403-9486-5096263E3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0" y="1348661"/>
            <a:ext cx="4252480" cy="257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5879229A-A1BA-4D95-B0CB-85091F8B87C2}"/>
              </a:ext>
            </a:extLst>
          </p:cNvPr>
          <p:cNvSpPr txBox="1"/>
          <p:nvPr/>
        </p:nvSpPr>
        <p:spPr>
          <a:xfrm>
            <a:off x="548528" y="4816962"/>
            <a:ext cx="3436339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Объявлен открытый конкурс на право зак</a:t>
            </a:r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л</a:t>
            </a:r>
            <a:r>
              <a:rPr lang="ru-RU" sz="10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ючения концессионного соглашения по созданию и эксплуатации полигона ТКО</a:t>
            </a:r>
            <a:endParaRPr lang="ru-RU" sz="1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A93B7438-D9AF-4C87-8712-37922E0193B3}"/>
              </a:ext>
            </a:extLst>
          </p:cNvPr>
          <p:cNvSpPr txBox="1"/>
          <p:nvPr/>
        </p:nvSpPr>
        <p:spPr>
          <a:xfrm>
            <a:off x="548527" y="5454706"/>
            <a:ext cx="343633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Предотвращенный экологический ущерб – </a:t>
            </a:r>
            <a:endParaRPr lang="en-US" sz="105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05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28 353,6 млн. рублей (за 20 лет) 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F88231E3-D458-4A6C-B053-2FDA3ACD7775}"/>
              </a:ext>
            </a:extLst>
          </p:cNvPr>
          <p:cNvSpPr txBox="1"/>
          <p:nvPr/>
        </p:nvSpPr>
        <p:spPr>
          <a:xfrm>
            <a:off x="548528" y="4359088"/>
            <a:ext cx="1347480" cy="330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ТЕКУЩИЙ СТАТУС</a:t>
            </a:r>
            <a:r>
              <a:rPr lang="en-US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:</a:t>
            </a:r>
            <a:endParaRPr lang="ru-RU" sz="1200" b="1" dirty="0">
              <a:solidFill>
                <a:schemeClr val="accent2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cxnSp>
        <p:nvCxnSpPr>
          <p:cNvPr id="27" name="Straight Connector 84">
            <a:extLst>
              <a:ext uri="{FF2B5EF4-FFF2-40B4-BE49-F238E27FC236}">
                <a16:creationId xmlns:a16="http://schemas.microsoft.com/office/drawing/2014/main" id="{E931457C-8C63-43BB-B8E6-2948B18C7E61}"/>
              </a:ext>
            </a:extLst>
          </p:cNvPr>
          <p:cNvCxnSpPr>
            <a:cxnSpLocks/>
          </p:cNvCxnSpPr>
          <p:nvPr/>
        </p:nvCxnSpPr>
        <p:spPr>
          <a:xfrm flipH="1">
            <a:off x="626242" y="5344500"/>
            <a:ext cx="3010624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7C02D6BE-DC4E-4E7B-B2C1-3E5BB403ED8F}"/>
              </a:ext>
            </a:extLst>
          </p:cNvPr>
          <p:cNvSpPr txBox="1"/>
          <p:nvPr/>
        </p:nvSpPr>
        <p:spPr>
          <a:xfrm>
            <a:off x="4604960" y="1900783"/>
            <a:ext cx="300353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Территория охвата</a:t>
            </a:r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Мощность полигона</a:t>
            </a:r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endParaRPr lang="ru-RU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Объем капитальных затрат с НДС </a:t>
            </a:r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(в ценах соответствующих лет):</a:t>
            </a:r>
          </a:p>
          <a:p>
            <a:endParaRPr lang="ru-RU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I карта полигона и линия сортировки</a:t>
            </a: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II карта полигона</a:t>
            </a: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 </a:t>
            </a:r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Срок эксплуатации полигона</a:t>
            </a: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Срок строительства I карты полигона</a:t>
            </a: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Срок строительства II карты полигона</a:t>
            </a: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 Bold" panose="000008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 Bold" panose="00000800000000000000" pitchFamily="50" charset="-52"/>
                <a:cs typeface="Times New Roman" pitchFamily="18" charset="0"/>
              </a:rPr>
              <a:t>Рабочие места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4D185B4-7245-42AC-98F9-CC301F9894BB}"/>
              </a:ext>
            </a:extLst>
          </p:cNvPr>
          <p:cNvSpPr txBox="1"/>
          <p:nvPr/>
        </p:nvSpPr>
        <p:spPr>
          <a:xfrm>
            <a:off x="7778178" y="1936002"/>
            <a:ext cx="396181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Нефтеюганск,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Пыть-Ях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, поселения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Нефтеюганского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района</a:t>
            </a:r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500 тыс. м³ в год (90 тыс. тонн в год)</a:t>
            </a:r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1 050 млн. рублей</a:t>
            </a: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460 млн. рублей</a:t>
            </a: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20 лет (в том числе 10,5 лет I карта)</a:t>
            </a: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23 месяца (с 2017 года)</a:t>
            </a: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10 месяцев (с 2028 года)</a:t>
            </a: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64</a:t>
            </a:r>
          </a:p>
        </p:txBody>
      </p:sp>
      <p:cxnSp>
        <p:nvCxnSpPr>
          <p:cNvPr id="32" name="Straight Connector 84">
            <a:extLst>
              <a:ext uri="{FF2B5EF4-FFF2-40B4-BE49-F238E27FC236}">
                <a16:creationId xmlns:a16="http://schemas.microsoft.com/office/drawing/2014/main" id="{F1A19F70-1967-4909-85DE-DE3CD6DE312D}"/>
              </a:ext>
            </a:extLst>
          </p:cNvPr>
          <p:cNvCxnSpPr>
            <a:cxnSpLocks/>
          </p:cNvCxnSpPr>
          <p:nvPr/>
        </p:nvCxnSpPr>
        <p:spPr>
          <a:xfrm>
            <a:off x="7453238" y="1938377"/>
            <a:ext cx="0" cy="4396942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84">
            <a:extLst>
              <a:ext uri="{FF2B5EF4-FFF2-40B4-BE49-F238E27FC236}">
                <a16:creationId xmlns:a16="http://schemas.microsoft.com/office/drawing/2014/main" id="{8CFAA8B5-5210-48BB-BA93-58EDCFF81E9C}"/>
              </a:ext>
            </a:extLst>
          </p:cNvPr>
          <p:cNvCxnSpPr>
            <a:cxnSpLocks/>
          </p:cNvCxnSpPr>
          <p:nvPr/>
        </p:nvCxnSpPr>
        <p:spPr>
          <a:xfrm flipH="1">
            <a:off x="4695783" y="2276492"/>
            <a:ext cx="7058633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84">
            <a:extLst>
              <a:ext uri="{FF2B5EF4-FFF2-40B4-BE49-F238E27FC236}">
                <a16:creationId xmlns:a16="http://schemas.microsoft.com/office/drawing/2014/main" id="{30D64FEB-8FD5-4B9B-B3E0-04F859CF37C1}"/>
              </a:ext>
            </a:extLst>
          </p:cNvPr>
          <p:cNvCxnSpPr>
            <a:cxnSpLocks/>
          </p:cNvCxnSpPr>
          <p:nvPr/>
        </p:nvCxnSpPr>
        <p:spPr>
          <a:xfrm flipH="1">
            <a:off x="4695783" y="2918763"/>
            <a:ext cx="7058633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84">
            <a:extLst>
              <a:ext uri="{FF2B5EF4-FFF2-40B4-BE49-F238E27FC236}">
                <a16:creationId xmlns:a16="http://schemas.microsoft.com/office/drawing/2014/main" id="{9B79835C-C6DC-4322-8049-47DA3F491D74}"/>
              </a:ext>
            </a:extLst>
          </p:cNvPr>
          <p:cNvCxnSpPr>
            <a:cxnSpLocks/>
          </p:cNvCxnSpPr>
          <p:nvPr/>
        </p:nvCxnSpPr>
        <p:spPr>
          <a:xfrm flipH="1">
            <a:off x="4695783" y="4704824"/>
            <a:ext cx="7058633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84">
            <a:extLst>
              <a:ext uri="{FF2B5EF4-FFF2-40B4-BE49-F238E27FC236}">
                <a16:creationId xmlns:a16="http://schemas.microsoft.com/office/drawing/2014/main" id="{45D8A57B-081C-4431-BF4E-4A1A49F06EE0}"/>
              </a:ext>
            </a:extLst>
          </p:cNvPr>
          <p:cNvCxnSpPr>
            <a:cxnSpLocks/>
          </p:cNvCxnSpPr>
          <p:nvPr/>
        </p:nvCxnSpPr>
        <p:spPr>
          <a:xfrm flipH="1">
            <a:off x="4695783" y="4167039"/>
            <a:ext cx="7058633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84">
            <a:extLst>
              <a:ext uri="{FF2B5EF4-FFF2-40B4-BE49-F238E27FC236}">
                <a16:creationId xmlns:a16="http://schemas.microsoft.com/office/drawing/2014/main" id="{F4AB7964-97E1-4DC4-BAA4-6DE6FEBB59BB}"/>
              </a:ext>
            </a:extLst>
          </p:cNvPr>
          <p:cNvCxnSpPr>
            <a:cxnSpLocks/>
          </p:cNvCxnSpPr>
          <p:nvPr/>
        </p:nvCxnSpPr>
        <p:spPr>
          <a:xfrm flipH="1">
            <a:off x="4695783" y="5268354"/>
            <a:ext cx="7058633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84">
            <a:extLst>
              <a:ext uri="{FF2B5EF4-FFF2-40B4-BE49-F238E27FC236}">
                <a16:creationId xmlns:a16="http://schemas.microsoft.com/office/drawing/2014/main" id="{9E417628-B00A-413A-8AFC-A05919CA4742}"/>
              </a:ext>
            </a:extLst>
          </p:cNvPr>
          <p:cNvCxnSpPr>
            <a:cxnSpLocks/>
          </p:cNvCxnSpPr>
          <p:nvPr/>
        </p:nvCxnSpPr>
        <p:spPr>
          <a:xfrm flipH="1">
            <a:off x="4695783" y="5824685"/>
            <a:ext cx="7058633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C8AEB164-65D8-47DE-8602-28D1BD53E8CB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1755063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1" descr="C:\Documents and Settings\manakov\Рабочий стол\Перспепктивные объекты\Обь в районе г.Сургута\Схема трассы 1.jpg">
            <a:extLst>
              <a:ext uri="{FF2B5EF4-FFF2-40B4-BE49-F238E27FC236}">
                <a16:creationId xmlns:a16="http://schemas.microsoft.com/office/drawing/2014/main" id="{C508F544-FF0A-4304-9572-71F668163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965" y="1250039"/>
            <a:ext cx="5912140" cy="5065771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3324ACD6-9CDD-467B-A3A1-B344A86C2508}"/>
              </a:ext>
            </a:extLst>
          </p:cNvPr>
          <p:cNvGrpSpPr/>
          <p:nvPr/>
        </p:nvGrpSpPr>
        <p:grpSpPr>
          <a:xfrm>
            <a:off x="4021046" y="1224872"/>
            <a:ext cx="4601601" cy="4872974"/>
            <a:chOff x="674009" y="1027785"/>
            <a:chExt cx="4470784" cy="5288329"/>
          </a:xfrm>
        </p:grpSpPr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78F7B92A-5A11-4479-8D1E-3DC0A377C3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6351" y="1027785"/>
              <a:ext cx="3948442" cy="2848116"/>
            </a:xfrm>
            <a:custGeom>
              <a:avLst/>
              <a:gdLst>
                <a:gd name="T0" fmla="*/ 1128 w 10731"/>
                <a:gd name="T1" fmla="*/ 5799 h 5799"/>
                <a:gd name="T2" fmla="*/ 1016 w 10731"/>
                <a:gd name="T3" fmla="*/ 5735 h 5799"/>
                <a:gd name="T4" fmla="*/ 904 w 10731"/>
                <a:gd name="T5" fmla="*/ 5634 h 5799"/>
                <a:gd name="T6" fmla="*/ 684 w 10731"/>
                <a:gd name="T7" fmla="*/ 5398 h 5799"/>
                <a:gd name="T8" fmla="*/ 415 w 10731"/>
                <a:gd name="T9" fmla="*/ 5140 h 5799"/>
                <a:gd name="T10" fmla="*/ 178 w 10731"/>
                <a:gd name="T11" fmla="*/ 4871 h 5799"/>
                <a:gd name="T12" fmla="*/ 39 w 10731"/>
                <a:gd name="T13" fmla="*/ 4828 h 5799"/>
                <a:gd name="T14" fmla="*/ 415 w 10731"/>
                <a:gd name="T15" fmla="*/ 4592 h 5799"/>
                <a:gd name="T16" fmla="*/ 866 w 10731"/>
                <a:gd name="T17" fmla="*/ 4592 h 5799"/>
                <a:gd name="T18" fmla="*/ 1285 w 10731"/>
                <a:gd name="T19" fmla="*/ 4431 h 5799"/>
                <a:gd name="T20" fmla="*/ 1683 w 10731"/>
                <a:gd name="T21" fmla="*/ 3915 h 5799"/>
                <a:gd name="T22" fmla="*/ 2156 w 10731"/>
                <a:gd name="T23" fmla="*/ 3259 h 5799"/>
                <a:gd name="T24" fmla="*/ 2564 w 10731"/>
                <a:gd name="T25" fmla="*/ 2959 h 5799"/>
                <a:gd name="T26" fmla="*/ 2940 w 10731"/>
                <a:gd name="T27" fmla="*/ 2819 h 5799"/>
                <a:gd name="T28" fmla="*/ 3445 w 10731"/>
                <a:gd name="T29" fmla="*/ 2733 h 5799"/>
                <a:gd name="T30" fmla="*/ 4724 w 10731"/>
                <a:gd name="T31" fmla="*/ 2582 h 5799"/>
                <a:gd name="T32" fmla="*/ 5724 w 10731"/>
                <a:gd name="T33" fmla="*/ 2454 h 5799"/>
                <a:gd name="T34" fmla="*/ 6003 w 10731"/>
                <a:gd name="T35" fmla="*/ 2561 h 5799"/>
                <a:gd name="T36" fmla="*/ 6250 w 10731"/>
                <a:gd name="T37" fmla="*/ 2959 h 5799"/>
                <a:gd name="T38" fmla="*/ 6559 w 10731"/>
                <a:gd name="T39" fmla="*/ 3098 h 5799"/>
                <a:gd name="T40" fmla="*/ 7299 w 10731"/>
                <a:gd name="T41" fmla="*/ 3143 h 5799"/>
                <a:gd name="T42" fmla="*/ 8094 w 10731"/>
                <a:gd name="T43" fmla="*/ 2858 h 5799"/>
                <a:gd name="T44" fmla="*/ 8599 w 10731"/>
                <a:gd name="T45" fmla="*/ 2528 h 5799"/>
                <a:gd name="T46" fmla="*/ 8808 w 10731"/>
                <a:gd name="T47" fmla="*/ 2088 h 5799"/>
                <a:gd name="T48" fmla="*/ 9019 w 10731"/>
                <a:gd name="T49" fmla="*/ 1363 h 5799"/>
                <a:gd name="T50" fmla="*/ 9313 w 10731"/>
                <a:gd name="T51" fmla="*/ 519 h 5799"/>
                <a:gd name="T52" fmla="*/ 9420 w 10731"/>
                <a:gd name="T53" fmla="*/ 294 h 5799"/>
                <a:gd name="T54" fmla="*/ 9506 w 10731"/>
                <a:gd name="T55" fmla="*/ 147 h 5799"/>
                <a:gd name="T56" fmla="*/ 9581 w 10731"/>
                <a:gd name="T57" fmla="*/ 25 h 5799"/>
                <a:gd name="T58" fmla="*/ 9827 w 10731"/>
                <a:gd name="T59" fmla="*/ 7 h 5799"/>
                <a:gd name="T60" fmla="*/ 10009 w 10731"/>
                <a:gd name="T61" fmla="*/ 66 h 5799"/>
                <a:gd name="T62" fmla="*/ 10304 w 10731"/>
                <a:gd name="T63" fmla="*/ 184 h 5799"/>
                <a:gd name="T64" fmla="*/ 10502 w 10731"/>
                <a:gd name="T65" fmla="*/ 280 h 5799"/>
                <a:gd name="T66" fmla="*/ 10731 w 10731"/>
                <a:gd name="T67" fmla="*/ 444 h 5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731" h="5799">
                  <a:moveTo>
                    <a:pt x="1128" y="5799"/>
                  </a:moveTo>
                  <a:cubicBezTo>
                    <a:pt x="1109" y="5788"/>
                    <a:pt x="1053" y="5763"/>
                    <a:pt x="1016" y="5735"/>
                  </a:cubicBezTo>
                  <a:cubicBezTo>
                    <a:pt x="979" y="5707"/>
                    <a:pt x="959" y="5690"/>
                    <a:pt x="904" y="5634"/>
                  </a:cubicBezTo>
                  <a:cubicBezTo>
                    <a:pt x="849" y="5578"/>
                    <a:pt x="766" y="5480"/>
                    <a:pt x="684" y="5398"/>
                  </a:cubicBezTo>
                  <a:cubicBezTo>
                    <a:pt x="602" y="5316"/>
                    <a:pt x="499" y="5228"/>
                    <a:pt x="415" y="5140"/>
                  </a:cubicBezTo>
                  <a:cubicBezTo>
                    <a:pt x="331" y="5052"/>
                    <a:pt x="241" y="4923"/>
                    <a:pt x="178" y="4871"/>
                  </a:cubicBezTo>
                  <a:cubicBezTo>
                    <a:pt x="115" y="4819"/>
                    <a:pt x="0" y="4874"/>
                    <a:pt x="39" y="4828"/>
                  </a:cubicBezTo>
                  <a:cubicBezTo>
                    <a:pt x="78" y="4782"/>
                    <a:pt x="277" y="4631"/>
                    <a:pt x="415" y="4592"/>
                  </a:cubicBezTo>
                  <a:cubicBezTo>
                    <a:pt x="553" y="4553"/>
                    <a:pt x="721" y="4619"/>
                    <a:pt x="866" y="4592"/>
                  </a:cubicBezTo>
                  <a:cubicBezTo>
                    <a:pt x="1011" y="4565"/>
                    <a:pt x="1149" y="4544"/>
                    <a:pt x="1285" y="4431"/>
                  </a:cubicBezTo>
                  <a:cubicBezTo>
                    <a:pt x="1421" y="4318"/>
                    <a:pt x="1538" y="4110"/>
                    <a:pt x="1683" y="3915"/>
                  </a:cubicBezTo>
                  <a:cubicBezTo>
                    <a:pt x="1828" y="3720"/>
                    <a:pt x="2009" y="3418"/>
                    <a:pt x="2156" y="3259"/>
                  </a:cubicBezTo>
                  <a:cubicBezTo>
                    <a:pt x="2303" y="3100"/>
                    <a:pt x="2433" y="3032"/>
                    <a:pt x="2564" y="2959"/>
                  </a:cubicBezTo>
                  <a:cubicBezTo>
                    <a:pt x="2695" y="2886"/>
                    <a:pt x="2793" y="2857"/>
                    <a:pt x="2940" y="2819"/>
                  </a:cubicBezTo>
                  <a:cubicBezTo>
                    <a:pt x="3087" y="2781"/>
                    <a:pt x="3148" y="2772"/>
                    <a:pt x="3445" y="2733"/>
                  </a:cubicBezTo>
                  <a:cubicBezTo>
                    <a:pt x="3742" y="2694"/>
                    <a:pt x="4344" y="2628"/>
                    <a:pt x="4724" y="2582"/>
                  </a:cubicBezTo>
                  <a:cubicBezTo>
                    <a:pt x="5104" y="2536"/>
                    <a:pt x="5511" y="2457"/>
                    <a:pt x="5724" y="2454"/>
                  </a:cubicBezTo>
                  <a:cubicBezTo>
                    <a:pt x="5937" y="2451"/>
                    <a:pt x="5915" y="2477"/>
                    <a:pt x="6003" y="2561"/>
                  </a:cubicBezTo>
                  <a:cubicBezTo>
                    <a:pt x="6091" y="2645"/>
                    <a:pt x="6157" y="2870"/>
                    <a:pt x="6250" y="2959"/>
                  </a:cubicBezTo>
                  <a:cubicBezTo>
                    <a:pt x="6343" y="3048"/>
                    <a:pt x="6384" y="3067"/>
                    <a:pt x="6559" y="3098"/>
                  </a:cubicBezTo>
                  <a:cubicBezTo>
                    <a:pt x="6734" y="3129"/>
                    <a:pt x="7043" y="3183"/>
                    <a:pt x="7299" y="3143"/>
                  </a:cubicBezTo>
                  <a:cubicBezTo>
                    <a:pt x="7555" y="3103"/>
                    <a:pt x="7877" y="2961"/>
                    <a:pt x="8094" y="2858"/>
                  </a:cubicBezTo>
                  <a:cubicBezTo>
                    <a:pt x="8311" y="2755"/>
                    <a:pt x="8480" y="2656"/>
                    <a:pt x="8599" y="2528"/>
                  </a:cubicBezTo>
                  <a:cubicBezTo>
                    <a:pt x="8718" y="2400"/>
                    <a:pt x="8738" y="2282"/>
                    <a:pt x="8808" y="2088"/>
                  </a:cubicBezTo>
                  <a:cubicBezTo>
                    <a:pt x="8878" y="1894"/>
                    <a:pt x="8935" y="1624"/>
                    <a:pt x="9019" y="1363"/>
                  </a:cubicBezTo>
                  <a:cubicBezTo>
                    <a:pt x="9103" y="1102"/>
                    <a:pt x="9246" y="697"/>
                    <a:pt x="9313" y="519"/>
                  </a:cubicBezTo>
                  <a:cubicBezTo>
                    <a:pt x="9380" y="341"/>
                    <a:pt x="9388" y="356"/>
                    <a:pt x="9420" y="294"/>
                  </a:cubicBezTo>
                  <a:cubicBezTo>
                    <a:pt x="9452" y="232"/>
                    <a:pt x="9479" y="192"/>
                    <a:pt x="9506" y="147"/>
                  </a:cubicBezTo>
                  <a:cubicBezTo>
                    <a:pt x="9533" y="102"/>
                    <a:pt x="9528" y="48"/>
                    <a:pt x="9581" y="25"/>
                  </a:cubicBezTo>
                  <a:cubicBezTo>
                    <a:pt x="9634" y="2"/>
                    <a:pt x="9756" y="0"/>
                    <a:pt x="9827" y="7"/>
                  </a:cubicBezTo>
                  <a:cubicBezTo>
                    <a:pt x="9898" y="14"/>
                    <a:pt x="9930" y="36"/>
                    <a:pt x="10009" y="66"/>
                  </a:cubicBezTo>
                  <a:cubicBezTo>
                    <a:pt x="10088" y="96"/>
                    <a:pt x="10222" y="148"/>
                    <a:pt x="10304" y="184"/>
                  </a:cubicBezTo>
                  <a:cubicBezTo>
                    <a:pt x="10386" y="220"/>
                    <a:pt x="10431" y="237"/>
                    <a:pt x="10502" y="280"/>
                  </a:cubicBezTo>
                  <a:cubicBezTo>
                    <a:pt x="10573" y="323"/>
                    <a:pt x="10683" y="410"/>
                    <a:pt x="10731" y="444"/>
                  </a:cubicBezTo>
                </a:path>
              </a:pathLst>
            </a:custGeom>
            <a:noFill/>
            <a:ln w="38100" cmpd="sng">
              <a:solidFill>
                <a:srgbClr val="1F497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31F37482-5761-41BD-AA7D-0FEC6374A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009" y="1079605"/>
              <a:ext cx="4470784" cy="4805931"/>
            </a:xfrm>
            <a:custGeom>
              <a:avLst/>
              <a:gdLst>
                <a:gd name="T0" fmla="*/ 0 w 12101"/>
                <a:gd name="T1" fmla="*/ 9915 h 9915"/>
                <a:gd name="T2" fmla="*/ 183 w 12101"/>
                <a:gd name="T3" fmla="*/ 9550 h 9915"/>
                <a:gd name="T4" fmla="*/ 838 w 12101"/>
                <a:gd name="T5" fmla="*/ 9270 h 9915"/>
                <a:gd name="T6" fmla="*/ 1129 w 12101"/>
                <a:gd name="T7" fmla="*/ 8958 h 9915"/>
                <a:gd name="T8" fmla="*/ 1344 w 12101"/>
                <a:gd name="T9" fmla="*/ 8776 h 9915"/>
                <a:gd name="T10" fmla="*/ 1773 w 12101"/>
                <a:gd name="T11" fmla="*/ 8561 h 9915"/>
                <a:gd name="T12" fmla="*/ 1913 w 12101"/>
                <a:gd name="T13" fmla="*/ 8314 h 9915"/>
                <a:gd name="T14" fmla="*/ 1870 w 12101"/>
                <a:gd name="T15" fmla="*/ 7938 h 9915"/>
                <a:gd name="T16" fmla="*/ 1795 w 12101"/>
                <a:gd name="T17" fmla="*/ 7121 h 9915"/>
                <a:gd name="T18" fmla="*/ 1967 w 12101"/>
                <a:gd name="T19" fmla="*/ 6906 h 9915"/>
                <a:gd name="T20" fmla="*/ 2171 w 12101"/>
                <a:gd name="T21" fmla="*/ 6551 h 9915"/>
                <a:gd name="T22" fmla="*/ 2547 w 12101"/>
                <a:gd name="T23" fmla="*/ 6207 h 9915"/>
                <a:gd name="T24" fmla="*/ 2698 w 12101"/>
                <a:gd name="T25" fmla="*/ 5831 h 9915"/>
                <a:gd name="T26" fmla="*/ 2988 w 12101"/>
                <a:gd name="T27" fmla="*/ 5756 h 9915"/>
                <a:gd name="T28" fmla="*/ 3525 w 12101"/>
                <a:gd name="T29" fmla="*/ 5724 h 9915"/>
                <a:gd name="T30" fmla="*/ 4019 w 12101"/>
                <a:gd name="T31" fmla="*/ 5702 h 9915"/>
                <a:gd name="T32" fmla="*/ 4664 w 12101"/>
                <a:gd name="T33" fmla="*/ 5649 h 9915"/>
                <a:gd name="T34" fmla="*/ 5212 w 12101"/>
                <a:gd name="T35" fmla="*/ 5681 h 9915"/>
                <a:gd name="T36" fmla="*/ 5459 w 12101"/>
                <a:gd name="T37" fmla="*/ 5638 h 9915"/>
                <a:gd name="T38" fmla="*/ 5485 w 12101"/>
                <a:gd name="T39" fmla="*/ 5348 h 9915"/>
                <a:gd name="T40" fmla="*/ 5613 w 12101"/>
                <a:gd name="T41" fmla="*/ 4614 h 9915"/>
                <a:gd name="T42" fmla="*/ 5683 w 12101"/>
                <a:gd name="T43" fmla="*/ 4149 h 9915"/>
                <a:gd name="T44" fmla="*/ 5961 w 12101"/>
                <a:gd name="T45" fmla="*/ 3683 h 9915"/>
                <a:gd name="T46" fmla="*/ 6202 w 12101"/>
                <a:gd name="T47" fmla="*/ 3458 h 9915"/>
                <a:gd name="T48" fmla="*/ 6975 w 12101"/>
                <a:gd name="T49" fmla="*/ 3360 h 9915"/>
                <a:gd name="T50" fmla="*/ 7524 w 12101"/>
                <a:gd name="T51" fmla="*/ 3281 h 9915"/>
                <a:gd name="T52" fmla="*/ 7717 w 12101"/>
                <a:gd name="T53" fmla="*/ 3169 h 9915"/>
                <a:gd name="T54" fmla="*/ 7867 w 12101"/>
                <a:gd name="T55" fmla="*/ 3094 h 9915"/>
                <a:gd name="T56" fmla="*/ 8231 w 12101"/>
                <a:gd name="T57" fmla="*/ 3148 h 9915"/>
                <a:gd name="T58" fmla="*/ 8392 w 12101"/>
                <a:gd name="T59" fmla="*/ 3169 h 9915"/>
                <a:gd name="T60" fmla="*/ 8654 w 12101"/>
                <a:gd name="T61" fmla="*/ 3153 h 9915"/>
                <a:gd name="T62" fmla="*/ 8916 w 12101"/>
                <a:gd name="T63" fmla="*/ 3094 h 9915"/>
                <a:gd name="T64" fmla="*/ 9708 w 12101"/>
                <a:gd name="T65" fmla="*/ 2762 h 9915"/>
                <a:gd name="T66" fmla="*/ 10169 w 12101"/>
                <a:gd name="T67" fmla="*/ 2361 h 9915"/>
                <a:gd name="T68" fmla="*/ 10338 w 12101"/>
                <a:gd name="T69" fmla="*/ 1726 h 9915"/>
                <a:gd name="T70" fmla="*/ 10532 w 12101"/>
                <a:gd name="T71" fmla="*/ 1103 h 9915"/>
                <a:gd name="T72" fmla="*/ 10886 w 12101"/>
                <a:gd name="T73" fmla="*/ 222 h 9915"/>
                <a:gd name="T74" fmla="*/ 11101 w 12101"/>
                <a:gd name="T75" fmla="*/ 7 h 9915"/>
                <a:gd name="T76" fmla="*/ 11671 w 12101"/>
                <a:gd name="T77" fmla="*/ 179 h 9915"/>
                <a:gd name="T78" fmla="*/ 12101 w 12101"/>
                <a:gd name="T79" fmla="*/ 458 h 99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101" h="9915">
                  <a:moveTo>
                    <a:pt x="0" y="9915"/>
                  </a:moveTo>
                  <a:cubicBezTo>
                    <a:pt x="21" y="9786"/>
                    <a:pt x="43" y="9657"/>
                    <a:pt x="183" y="9550"/>
                  </a:cubicBezTo>
                  <a:cubicBezTo>
                    <a:pt x="323" y="9443"/>
                    <a:pt x="680" y="9369"/>
                    <a:pt x="838" y="9270"/>
                  </a:cubicBezTo>
                  <a:cubicBezTo>
                    <a:pt x="996" y="9171"/>
                    <a:pt x="1045" y="9040"/>
                    <a:pt x="1129" y="8958"/>
                  </a:cubicBezTo>
                  <a:cubicBezTo>
                    <a:pt x="1213" y="8876"/>
                    <a:pt x="1237" y="8842"/>
                    <a:pt x="1344" y="8776"/>
                  </a:cubicBezTo>
                  <a:cubicBezTo>
                    <a:pt x="1451" y="8710"/>
                    <a:pt x="1678" y="8638"/>
                    <a:pt x="1773" y="8561"/>
                  </a:cubicBezTo>
                  <a:cubicBezTo>
                    <a:pt x="1868" y="8484"/>
                    <a:pt x="1897" y="8418"/>
                    <a:pt x="1913" y="8314"/>
                  </a:cubicBezTo>
                  <a:cubicBezTo>
                    <a:pt x="1929" y="8210"/>
                    <a:pt x="1890" y="8137"/>
                    <a:pt x="1870" y="7938"/>
                  </a:cubicBezTo>
                  <a:cubicBezTo>
                    <a:pt x="1850" y="7739"/>
                    <a:pt x="1779" y="7293"/>
                    <a:pt x="1795" y="7121"/>
                  </a:cubicBezTo>
                  <a:cubicBezTo>
                    <a:pt x="1811" y="6949"/>
                    <a:pt x="1904" y="7001"/>
                    <a:pt x="1967" y="6906"/>
                  </a:cubicBezTo>
                  <a:cubicBezTo>
                    <a:pt x="2030" y="6811"/>
                    <a:pt x="2074" y="6667"/>
                    <a:pt x="2171" y="6551"/>
                  </a:cubicBezTo>
                  <a:cubicBezTo>
                    <a:pt x="2268" y="6435"/>
                    <a:pt x="2459" y="6327"/>
                    <a:pt x="2547" y="6207"/>
                  </a:cubicBezTo>
                  <a:cubicBezTo>
                    <a:pt x="2635" y="6087"/>
                    <a:pt x="2625" y="5906"/>
                    <a:pt x="2698" y="5831"/>
                  </a:cubicBezTo>
                  <a:cubicBezTo>
                    <a:pt x="2771" y="5756"/>
                    <a:pt x="2850" y="5774"/>
                    <a:pt x="2988" y="5756"/>
                  </a:cubicBezTo>
                  <a:cubicBezTo>
                    <a:pt x="3126" y="5738"/>
                    <a:pt x="3353" y="5733"/>
                    <a:pt x="3525" y="5724"/>
                  </a:cubicBezTo>
                  <a:cubicBezTo>
                    <a:pt x="3697" y="5715"/>
                    <a:pt x="3829" y="5714"/>
                    <a:pt x="4019" y="5702"/>
                  </a:cubicBezTo>
                  <a:cubicBezTo>
                    <a:pt x="4209" y="5690"/>
                    <a:pt x="4465" y="5652"/>
                    <a:pt x="4664" y="5649"/>
                  </a:cubicBezTo>
                  <a:cubicBezTo>
                    <a:pt x="4863" y="5646"/>
                    <a:pt x="5080" y="5683"/>
                    <a:pt x="5212" y="5681"/>
                  </a:cubicBezTo>
                  <a:cubicBezTo>
                    <a:pt x="5344" y="5679"/>
                    <a:pt x="5413" y="5694"/>
                    <a:pt x="5459" y="5638"/>
                  </a:cubicBezTo>
                  <a:cubicBezTo>
                    <a:pt x="5505" y="5582"/>
                    <a:pt x="5459" y="5519"/>
                    <a:pt x="5485" y="5348"/>
                  </a:cubicBezTo>
                  <a:cubicBezTo>
                    <a:pt x="5511" y="5177"/>
                    <a:pt x="5580" y="4814"/>
                    <a:pt x="5613" y="4614"/>
                  </a:cubicBezTo>
                  <a:cubicBezTo>
                    <a:pt x="5646" y="4414"/>
                    <a:pt x="5625" y="4304"/>
                    <a:pt x="5683" y="4149"/>
                  </a:cubicBezTo>
                  <a:cubicBezTo>
                    <a:pt x="5741" y="3994"/>
                    <a:pt x="5875" y="3798"/>
                    <a:pt x="5961" y="3683"/>
                  </a:cubicBezTo>
                  <a:cubicBezTo>
                    <a:pt x="6047" y="3568"/>
                    <a:pt x="6033" y="3512"/>
                    <a:pt x="6202" y="3458"/>
                  </a:cubicBezTo>
                  <a:cubicBezTo>
                    <a:pt x="6371" y="3404"/>
                    <a:pt x="6755" y="3389"/>
                    <a:pt x="6975" y="3360"/>
                  </a:cubicBezTo>
                  <a:cubicBezTo>
                    <a:pt x="7195" y="3331"/>
                    <a:pt x="7400" y="3313"/>
                    <a:pt x="7524" y="3281"/>
                  </a:cubicBezTo>
                  <a:cubicBezTo>
                    <a:pt x="7648" y="3249"/>
                    <a:pt x="7660" y="3200"/>
                    <a:pt x="7717" y="3169"/>
                  </a:cubicBezTo>
                  <a:cubicBezTo>
                    <a:pt x="7774" y="3138"/>
                    <a:pt x="7781" y="3097"/>
                    <a:pt x="7867" y="3094"/>
                  </a:cubicBezTo>
                  <a:cubicBezTo>
                    <a:pt x="7953" y="3091"/>
                    <a:pt x="8144" y="3136"/>
                    <a:pt x="8231" y="3148"/>
                  </a:cubicBezTo>
                  <a:cubicBezTo>
                    <a:pt x="8318" y="3160"/>
                    <a:pt x="8322" y="3168"/>
                    <a:pt x="8392" y="3169"/>
                  </a:cubicBezTo>
                  <a:cubicBezTo>
                    <a:pt x="8462" y="3170"/>
                    <a:pt x="8567" y="3165"/>
                    <a:pt x="8654" y="3153"/>
                  </a:cubicBezTo>
                  <a:cubicBezTo>
                    <a:pt x="8741" y="3141"/>
                    <a:pt x="8740" y="3159"/>
                    <a:pt x="8916" y="3094"/>
                  </a:cubicBezTo>
                  <a:cubicBezTo>
                    <a:pt x="9092" y="3029"/>
                    <a:pt x="9499" y="2884"/>
                    <a:pt x="9708" y="2762"/>
                  </a:cubicBezTo>
                  <a:cubicBezTo>
                    <a:pt x="9917" y="2640"/>
                    <a:pt x="10064" y="2534"/>
                    <a:pt x="10169" y="2361"/>
                  </a:cubicBezTo>
                  <a:cubicBezTo>
                    <a:pt x="10274" y="2188"/>
                    <a:pt x="10278" y="1936"/>
                    <a:pt x="10338" y="1726"/>
                  </a:cubicBezTo>
                  <a:cubicBezTo>
                    <a:pt x="10398" y="1516"/>
                    <a:pt x="10441" y="1354"/>
                    <a:pt x="10532" y="1103"/>
                  </a:cubicBezTo>
                  <a:cubicBezTo>
                    <a:pt x="10623" y="852"/>
                    <a:pt x="10791" y="405"/>
                    <a:pt x="10886" y="222"/>
                  </a:cubicBezTo>
                  <a:cubicBezTo>
                    <a:pt x="10981" y="39"/>
                    <a:pt x="10970" y="14"/>
                    <a:pt x="11101" y="7"/>
                  </a:cubicBezTo>
                  <a:cubicBezTo>
                    <a:pt x="11232" y="0"/>
                    <a:pt x="11504" y="104"/>
                    <a:pt x="11671" y="179"/>
                  </a:cubicBezTo>
                  <a:cubicBezTo>
                    <a:pt x="11838" y="254"/>
                    <a:pt x="12012" y="400"/>
                    <a:pt x="12101" y="458"/>
                  </a:cubicBezTo>
                </a:path>
              </a:pathLst>
            </a:custGeom>
            <a:noFill/>
            <a:ln w="38100" cmpd="sng">
              <a:solidFill>
                <a:srgbClr val="F7964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6F3FA574-3EF7-4D4B-9AAC-77AE43581838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482" y="1237014"/>
              <a:ext cx="4412311" cy="5079100"/>
            </a:xfrm>
            <a:custGeom>
              <a:avLst/>
              <a:gdLst>
                <a:gd name="T0" fmla="*/ 0 w 12176"/>
                <a:gd name="T1" fmla="*/ 9458 h 10263"/>
                <a:gd name="T2" fmla="*/ 1569 w 12176"/>
                <a:gd name="T3" fmla="*/ 9952 h 10263"/>
                <a:gd name="T4" fmla="*/ 1935 w 12176"/>
                <a:gd name="T5" fmla="*/ 9998 h 10263"/>
                <a:gd name="T6" fmla="*/ 3675 w 12176"/>
                <a:gd name="T7" fmla="*/ 9995 h 10263"/>
                <a:gd name="T8" fmla="*/ 4729 w 12176"/>
                <a:gd name="T9" fmla="*/ 10213 h 10263"/>
                <a:gd name="T10" fmla="*/ 6233 w 12176"/>
                <a:gd name="T11" fmla="*/ 9697 h 10263"/>
                <a:gd name="T12" fmla="*/ 6953 w 12176"/>
                <a:gd name="T13" fmla="*/ 9332 h 10263"/>
                <a:gd name="T14" fmla="*/ 7813 w 12176"/>
                <a:gd name="T15" fmla="*/ 8762 h 10263"/>
                <a:gd name="T16" fmla="*/ 8812 w 12176"/>
                <a:gd name="T17" fmla="*/ 6849 h 10263"/>
                <a:gd name="T18" fmla="*/ 9387 w 12176"/>
                <a:gd name="T19" fmla="*/ 5730 h 10263"/>
                <a:gd name="T20" fmla="*/ 9485 w 12176"/>
                <a:gd name="T21" fmla="*/ 5624 h 10263"/>
                <a:gd name="T22" fmla="*/ 9600 w 12176"/>
                <a:gd name="T23" fmla="*/ 5589 h 10263"/>
                <a:gd name="T24" fmla="*/ 9820 w 12176"/>
                <a:gd name="T25" fmla="*/ 5474 h 10263"/>
                <a:gd name="T26" fmla="*/ 10156 w 12176"/>
                <a:gd name="T27" fmla="*/ 5209 h 10263"/>
                <a:gd name="T28" fmla="*/ 10386 w 12176"/>
                <a:gd name="T29" fmla="*/ 5085 h 10263"/>
                <a:gd name="T30" fmla="*/ 10553 w 12176"/>
                <a:gd name="T31" fmla="*/ 4883 h 10263"/>
                <a:gd name="T32" fmla="*/ 10651 w 12176"/>
                <a:gd name="T33" fmla="*/ 4705 h 10263"/>
                <a:gd name="T34" fmla="*/ 10721 w 12176"/>
                <a:gd name="T35" fmla="*/ 4467 h 10263"/>
                <a:gd name="T36" fmla="*/ 10845 w 12176"/>
                <a:gd name="T37" fmla="*/ 3981 h 10263"/>
                <a:gd name="T38" fmla="*/ 11080 w 12176"/>
                <a:gd name="T39" fmla="*/ 3045 h 10263"/>
                <a:gd name="T40" fmla="*/ 11219 w 12176"/>
                <a:gd name="T41" fmla="*/ 2325 h 10263"/>
                <a:gd name="T42" fmla="*/ 11499 w 12176"/>
                <a:gd name="T43" fmla="*/ 1594 h 10263"/>
                <a:gd name="T44" fmla="*/ 11671 w 12176"/>
                <a:gd name="T45" fmla="*/ 1229 h 10263"/>
                <a:gd name="T46" fmla="*/ 11810 w 12176"/>
                <a:gd name="T47" fmla="*/ 982 h 10263"/>
                <a:gd name="T48" fmla="*/ 12025 w 12176"/>
                <a:gd name="T49" fmla="*/ 477 h 10263"/>
                <a:gd name="T50" fmla="*/ 12154 w 12176"/>
                <a:gd name="T51" fmla="*/ 79 h 10263"/>
                <a:gd name="T52" fmla="*/ 12154 w 12176"/>
                <a:gd name="T53" fmla="*/ 4 h 10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76" h="10263">
                  <a:moveTo>
                    <a:pt x="0" y="9458"/>
                  </a:moveTo>
                  <a:cubicBezTo>
                    <a:pt x="625" y="9665"/>
                    <a:pt x="1247" y="9862"/>
                    <a:pt x="1569" y="9952"/>
                  </a:cubicBezTo>
                  <a:cubicBezTo>
                    <a:pt x="1891" y="10042"/>
                    <a:pt x="1584" y="9991"/>
                    <a:pt x="1935" y="9998"/>
                  </a:cubicBezTo>
                  <a:cubicBezTo>
                    <a:pt x="2286" y="10005"/>
                    <a:pt x="3209" y="9959"/>
                    <a:pt x="3675" y="9995"/>
                  </a:cubicBezTo>
                  <a:cubicBezTo>
                    <a:pt x="4141" y="10031"/>
                    <a:pt x="4303" y="10263"/>
                    <a:pt x="4729" y="10213"/>
                  </a:cubicBezTo>
                  <a:cubicBezTo>
                    <a:pt x="5155" y="10163"/>
                    <a:pt x="5862" y="9844"/>
                    <a:pt x="6233" y="9697"/>
                  </a:cubicBezTo>
                  <a:cubicBezTo>
                    <a:pt x="6604" y="9550"/>
                    <a:pt x="6690" y="9488"/>
                    <a:pt x="6953" y="9332"/>
                  </a:cubicBezTo>
                  <a:cubicBezTo>
                    <a:pt x="7216" y="9176"/>
                    <a:pt x="7503" y="9176"/>
                    <a:pt x="7813" y="8762"/>
                  </a:cubicBezTo>
                  <a:cubicBezTo>
                    <a:pt x="8123" y="8348"/>
                    <a:pt x="8550" y="7354"/>
                    <a:pt x="8812" y="6849"/>
                  </a:cubicBezTo>
                  <a:cubicBezTo>
                    <a:pt x="9074" y="6344"/>
                    <a:pt x="9275" y="5934"/>
                    <a:pt x="9387" y="5730"/>
                  </a:cubicBezTo>
                  <a:cubicBezTo>
                    <a:pt x="9499" y="5526"/>
                    <a:pt x="9450" y="5647"/>
                    <a:pt x="9485" y="5624"/>
                  </a:cubicBezTo>
                  <a:cubicBezTo>
                    <a:pt x="9520" y="5601"/>
                    <a:pt x="9544" y="5614"/>
                    <a:pt x="9600" y="5589"/>
                  </a:cubicBezTo>
                  <a:cubicBezTo>
                    <a:pt x="9656" y="5564"/>
                    <a:pt x="9727" y="5537"/>
                    <a:pt x="9820" y="5474"/>
                  </a:cubicBezTo>
                  <a:cubicBezTo>
                    <a:pt x="9913" y="5411"/>
                    <a:pt x="10062" y="5274"/>
                    <a:pt x="10156" y="5209"/>
                  </a:cubicBezTo>
                  <a:cubicBezTo>
                    <a:pt x="10250" y="5144"/>
                    <a:pt x="10320" y="5139"/>
                    <a:pt x="10386" y="5085"/>
                  </a:cubicBezTo>
                  <a:cubicBezTo>
                    <a:pt x="10452" y="5031"/>
                    <a:pt x="10509" y="4946"/>
                    <a:pt x="10553" y="4883"/>
                  </a:cubicBezTo>
                  <a:cubicBezTo>
                    <a:pt x="10597" y="4820"/>
                    <a:pt x="10623" y="4774"/>
                    <a:pt x="10651" y="4705"/>
                  </a:cubicBezTo>
                  <a:cubicBezTo>
                    <a:pt x="10679" y="4636"/>
                    <a:pt x="10689" y="4588"/>
                    <a:pt x="10721" y="4467"/>
                  </a:cubicBezTo>
                  <a:cubicBezTo>
                    <a:pt x="10753" y="4346"/>
                    <a:pt x="10785" y="4218"/>
                    <a:pt x="10845" y="3981"/>
                  </a:cubicBezTo>
                  <a:cubicBezTo>
                    <a:pt x="10905" y="3744"/>
                    <a:pt x="11018" y="3321"/>
                    <a:pt x="11080" y="3045"/>
                  </a:cubicBezTo>
                  <a:cubicBezTo>
                    <a:pt x="11142" y="2769"/>
                    <a:pt x="11149" y="2567"/>
                    <a:pt x="11219" y="2325"/>
                  </a:cubicBezTo>
                  <a:cubicBezTo>
                    <a:pt x="11289" y="2083"/>
                    <a:pt x="11424" y="1777"/>
                    <a:pt x="11499" y="1594"/>
                  </a:cubicBezTo>
                  <a:cubicBezTo>
                    <a:pt x="11574" y="1411"/>
                    <a:pt x="11619" y="1331"/>
                    <a:pt x="11671" y="1229"/>
                  </a:cubicBezTo>
                  <a:cubicBezTo>
                    <a:pt x="11723" y="1127"/>
                    <a:pt x="11751" y="1107"/>
                    <a:pt x="11810" y="982"/>
                  </a:cubicBezTo>
                  <a:cubicBezTo>
                    <a:pt x="11869" y="857"/>
                    <a:pt x="11968" y="627"/>
                    <a:pt x="12025" y="477"/>
                  </a:cubicBezTo>
                  <a:cubicBezTo>
                    <a:pt x="12082" y="327"/>
                    <a:pt x="12132" y="158"/>
                    <a:pt x="12154" y="79"/>
                  </a:cubicBezTo>
                  <a:cubicBezTo>
                    <a:pt x="12176" y="0"/>
                    <a:pt x="12154" y="20"/>
                    <a:pt x="12154" y="4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7E5DD2B-D9A5-4141-A3B7-21DBB5331EC6}"/>
              </a:ext>
            </a:extLst>
          </p:cNvPr>
          <p:cNvSpPr/>
          <p:nvPr/>
        </p:nvSpPr>
        <p:spPr>
          <a:xfrm>
            <a:off x="0" y="1343025"/>
            <a:ext cx="3485072" cy="4992294"/>
          </a:xfrm>
          <a:prstGeom prst="rect">
            <a:avLst/>
          </a:prstGeom>
          <a:gradFill flip="none" rotWithShape="1">
            <a:gsLst>
              <a:gs pos="65000">
                <a:srgbClr val="021D34"/>
              </a:gs>
              <a:gs pos="10000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2EFC0B5-B342-4E26-BBBA-72A869E85CAE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3C3C28-5BBD-493F-9D42-15B0C95B3896}"/>
              </a:ext>
            </a:extLst>
          </p:cNvPr>
          <p:cNvSpPr txBox="1"/>
          <p:nvPr/>
        </p:nvSpPr>
        <p:spPr>
          <a:xfrm>
            <a:off x="348602" y="6475542"/>
            <a:ext cx="2776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9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759769FF-AC41-4EA3-88A0-5821E1867C5B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001EF167-7B19-4493-94A8-495F475EA4FA}"/>
              </a:ext>
            </a:extLst>
          </p:cNvPr>
          <p:cNvSpPr txBox="1"/>
          <p:nvPr/>
        </p:nvSpPr>
        <p:spPr>
          <a:xfrm>
            <a:off x="455340" y="411800"/>
            <a:ext cx="9857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СТРОИТЕЛЬСТВО МОСТОВОГО ПЕРЕХОДА ЧЕРЕЗ </a:t>
            </a:r>
            <a:r>
              <a:rPr lang="ru-RU" sz="2000" dirty="0" err="1">
                <a:solidFill>
                  <a:schemeClr val="bg1"/>
                </a:solidFill>
                <a:latin typeface="Intro" panose="02000000000000000000" pitchFamily="50" charset="0"/>
              </a:rPr>
              <a:t>р.ОБЬ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 </a:t>
            </a:r>
          </a:p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В СУРГУТСКОМ РАЙОНЕ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004FA71-7C1A-497B-BD8D-235994A9149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27CA8845-0E08-4B19-B5D2-776FC4B6B501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87069653-2113-47C2-B8C0-161FE3F06A73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FE5C4764-60D3-4EFA-B838-B95A833E0C88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A51ACB10-107B-4D03-910A-EC6AD4ECE8A9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F09C15C0-A58F-441E-97B1-1BFECF0B05EC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1800CDE2-BF2D-40D2-B072-1348064D0357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868FDBCD-AD7C-4E94-AC7F-13C62DDC9F5C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21" name="Straight Connector 84">
            <a:extLst>
              <a:ext uri="{FF2B5EF4-FFF2-40B4-BE49-F238E27FC236}">
                <a16:creationId xmlns:a16="http://schemas.microsoft.com/office/drawing/2014/main" id="{63170054-49D6-4919-BBF1-55820D663ECD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74A6431A-99F5-448A-9EED-D4FC99B5EB13}"/>
              </a:ext>
            </a:extLst>
          </p:cNvPr>
          <p:cNvSpPr txBox="1"/>
          <p:nvPr/>
        </p:nvSpPr>
        <p:spPr>
          <a:xfrm>
            <a:off x="456541" y="2716797"/>
            <a:ext cx="25812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accent2"/>
                </a:solidFill>
                <a:latin typeface="Akrobat" panose="00000600000000000000" pitchFamily="50" charset="-52"/>
              </a:rPr>
              <a:t>СУЩЕСТВУЮЩАЯ ТРАССА ВАРИАНТ №2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FEB9985-E7FC-4154-8E75-0EB123656B7A}"/>
              </a:ext>
            </a:extLst>
          </p:cNvPr>
          <p:cNvSpPr txBox="1"/>
          <p:nvPr/>
        </p:nvSpPr>
        <p:spPr>
          <a:xfrm>
            <a:off x="456541" y="4112689"/>
            <a:ext cx="20658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Протяженность – 59 км</a:t>
            </a:r>
          </a:p>
          <a:p>
            <a:r>
              <a:rPr lang="ru-RU" sz="12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Средняя скорость – 46 км/ч</a:t>
            </a:r>
          </a:p>
          <a:p>
            <a:r>
              <a:rPr lang="ru-RU" sz="12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Время в пути – 77 минут</a:t>
            </a:r>
            <a:endParaRPr lang="ru-RU" sz="12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D55FD3D-87FF-4FFA-A47E-E95C6466D2BB}"/>
              </a:ext>
            </a:extLst>
          </p:cNvPr>
          <p:cNvSpPr txBox="1"/>
          <p:nvPr/>
        </p:nvSpPr>
        <p:spPr>
          <a:xfrm>
            <a:off x="456541" y="3903024"/>
            <a:ext cx="25812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accent2"/>
                </a:solidFill>
                <a:latin typeface="Akrobat" panose="00000600000000000000" pitchFamily="50" charset="-52"/>
              </a:rPr>
              <a:t>СУЩЕСТВУЮЩАЯ ТРАССА ВАРИАНТ №1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1D6BFFE-1344-4271-BBEC-F699AA8F72F4}"/>
              </a:ext>
            </a:extLst>
          </p:cNvPr>
          <p:cNvSpPr txBox="1"/>
          <p:nvPr/>
        </p:nvSpPr>
        <p:spPr>
          <a:xfrm>
            <a:off x="456541" y="2927439"/>
            <a:ext cx="25454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Протяженность – 66 км</a:t>
            </a:r>
          </a:p>
          <a:p>
            <a:r>
              <a:rPr lang="ru-RU" sz="12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Средняя скорость – 57 км/ч</a:t>
            </a:r>
          </a:p>
          <a:p>
            <a:r>
              <a:rPr lang="ru-RU" sz="12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Время в пути – 69 минут</a:t>
            </a:r>
            <a:endParaRPr lang="ru-RU" sz="12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A5357FB-2992-4C13-9615-9773686A7D6B}"/>
              </a:ext>
            </a:extLst>
          </p:cNvPr>
          <p:cNvSpPr txBox="1"/>
          <p:nvPr/>
        </p:nvSpPr>
        <p:spPr>
          <a:xfrm>
            <a:off x="456541" y="5088274"/>
            <a:ext cx="2581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accent2"/>
                </a:solidFill>
                <a:latin typeface="Akrobat" panose="00000600000000000000" pitchFamily="50" charset="-52"/>
              </a:rPr>
              <a:t>НОВАЯ ТРАССА (С ВВОДОМ ПРОЕКТНОГО УЧАСТКА В ЭКСПЛУАТАЦИЮ)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61E13EA-EF14-4ED4-A6AB-169372623C62}"/>
              </a:ext>
            </a:extLst>
          </p:cNvPr>
          <p:cNvSpPr txBox="1"/>
          <p:nvPr/>
        </p:nvSpPr>
        <p:spPr>
          <a:xfrm>
            <a:off x="456541" y="5506105"/>
            <a:ext cx="22988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Протяженность – 61,5 км</a:t>
            </a:r>
          </a:p>
          <a:p>
            <a:r>
              <a:rPr lang="ru-RU" sz="12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Средняя скорость – 74 км/ч</a:t>
            </a:r>
          </a:p>
          <a:p>
            <a:r>
              <a:rPr lang="ru-RU" sz="12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Время в пути – 50 минут</a:t>
            </a:r>
            <a:endParaRPr lang="ru-RU" sz="12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51" name="Овал 50">
            <a:extLst>
              <a:ext uri="{FF2B5EF4-FFF2-40B4-BE49-F238E27FC236}">
                <a16:creationId xmlns:a16="http://schemas.microsoft.com/office/drawing/2014/main" id="{E55742BE-16A2-418B-B237-A1BE1C85ED5A}"/>
              </a:ext>
            </a:extLst>
          </p:cNvPr>
          <p:cNvSpPr/>
          <p:nvPr/>
        </p:nvSpPr>
        <p:spPr>
          <a:xfrm>
            <a:off x="4152875" y="2855297"/>
            <a:ext cx="807720" cy="80772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>
            <a:extLst>
              <a:ext uri="{FF2B5EF4-FFF2-40B4-BE49-F238E27FC236}">
                <a16:creationId xmlns:a16="http://schemas.microsoft.com/office/drawing/2014/main" id="{F7DF9903-7FA6-4D34-B62F-B60782150679}"/>
              </a:ext>
            </a:extLst>
          </p:cNvPr>
          <p:cNvSpPr/>
          <p:nvPr/>
        </p:nvSpPr>
        <p:spPr>
          <a:xfrm>
            <a:off x="4168564" y="5350794"/>
            <a:ext cx="807720" cy="807720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>
            <a:extLst>
              <a:ext uri="{FF2B5EF4-FFF2-40B4-BE49-F238E27FC236}">
                <a16:creationId xmlns:a16="http://schemas.microsoft.com/office/drawing/2014/main" id="{92AB32DA-DA76-44D5-8676-57C3CE8D19A0}"/>
              </a:ext>
            </a:extLst>
          </p:cNvPr>
          <p:cNvSpPr/>
          <p:nvPr/>
        </p:nvSpPr>
        <p:spPr>
          <a:xfrm>
            <a:off x="4179129" y="4102913"/>
            <a:ext cx="807720" cy="807720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60853FF-3D73-458B-9E5D-024BA05499A4}"/>
              </a:ext>
            </a:extLst>
          </p:cNvPr>
          <p:cNvSpPr txBox="1"/>
          <p:nvPr/>
        </p:nvSpPr>
        <p:spPr>
          <a:xfrm>
            <a:off x="3832192" y="3067632"/>
            <a:ext cx="144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" panose="00000600000000000000" pitchFamily="50" charset="-52"/>
              </a:rPr>
              <a:t>66 км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ABE97A0-A515-453E-8F25-A057A0EE7869}"/>
              </a:ext>
            </a:extLst>
          </p:cNvPr>
          <p:cNvSpPr txBox="1"/>
          <p:nvPr/>
        </p:nvSpPr>
        <p:spPr>
          <a:xfrm>
            <a:off x="3851242" y="5572856"/>
            <a:ext cx="144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" panose="00000600000000000000" pitchFamily="50" charset="-52"/>
              </a:rPr>
              <a:t>61,5 км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25D4B07-18B2-48AB-A2C3-AF1DF55016B0}"/>
              </a:ext>
            </a:extLst>
          </p:cNvPr>
          <p:cNvSpPr txBox="1"/>
          <p:nvPr/>
        </p:nvSpPr>
        <p:spPr>
          <a:xfrm>
            <a:off x="3881137" y="4326599"/>
            <a:ext cx="144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" panose="00000600000000000000" pitchFamily="50" charset="-52"/>
              </a:rPr>
              <a:t>59 км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67A39CC-93CA-4256-AEE2-072FF85B863C}"/>
              </a:ext>
            </a:extLst>
          </p:cNvPr>
          <p:cNvSpPr txBox="1"/>
          <p:nvPr/>
        </p:nvSpPr>
        <p:spPr>
          <a:xfrm>
            <a:off x="455340" y="1276248"/>
            <a:ext cx="284119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Фонд разработал транспортную модель и концепцию строительства мостового перехода включающая в себя финансово-экономическую и юридическую модель. Осуществляется разработка конкурсной документации. </a:t>
            </a:r>
          </a:p>
          <a:p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cxnSp>
        <p:nvCxnSpPr>
          <p:cNvPr id="52" name="Straight Connector 84">
            <a:extLst>
              <a:ext uri="{FF2B5EF4-FFF2-40B4-BE49-F238E27FC236}">
                <a16:creationId xmlns:a16="http://schemas.microsoft.com/office/drawing/2014/main" id="{73370262-5308-47D0-9314-C00E84323CB3}"/>
              </a:ext>
            </a:extLst>
          </p:cNvPr>
          <p:cNvCxnSpPr>
            <a:cxnSpLocks/>
          </p:cNvCxnSpPr>
          <p:nvPr/>
        </p:nvCxnSpPr>
        <p:spPr>
          <a:xfrm flipH="1">
            <a:off x="557231" y="4909486"/>
            <a:ext cx="225498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84">
            <a:extLst>
              <a:ext uri="{FF2B5EF4-FFF2-40B4-BE49-F238E27FC236}">
                <a16:creationId xmlns:a16="http://schemas.microsoft.com/office/drawing/2014/main" id="{0B664976-9F89-4E59-84E2-715BA044F14A}"/>
              </a:ext>
            </a:extLst>
          </p:cNvPr>
          <p:cNvCxnSpPr>
            <a:cxnSpLocks/>
          </p:cNvCxnSpPr>
          <p:nvPr/>
        </p:nvCxnSpPr>
        <p:spPr>
          <a:xfrm flipH="1">
            <a:off x="557232" y="3736295"/>
            <a:ext cx="2315364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6919BE17-3D9E-4633-B5F9-77D550C7157D}"/>
              </a:ext>
            </a:extLst>
          </p:cNvPr>
          <p:cNvSpPr txBox="1"/>
          <p:nvPr/>
        </p:nvSpPr>
        <p:spPr>
          <a:xfrm>
            <a:off x="9521235" y="1423091"/>
            <a:ext cx="231104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400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ТЕХНИКО-ЭКОНОМИЧЕСКИЕ </a:t>
            </a:r>
          </a:p>
          <a:p>
            <a:pPr algn="just"/>
            <a:r>
              <a:rPr lang="ru-RU" sz="1400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ПОКАЗАТЕЛИ ПРОЕКТА: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4CE3856-9C77-4463-A6D5-5BE50FC5ADFF}"/>
              </a:ext>
            </a:extLst>
          </p:cNvPr>
          <p:cNvSpPr txBox="1"/>
          <p:nvPr/>
        </p:nvSpPr>
        <p:spPr>
          <a:xfrm>
            <a:off x="9538641" y="2201196"/>
            <a:ext cx="17933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Akrobat" panose="00000600000000000000" pitchFamily="50" charset="-52"/>
              </a:rPr>
              <a:t>Категория дороги</a:t>
            </a:r>
          </a:p>
          <a:p>
            <a:endParaRPr lang="en-US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Количество полос</a:t>
            </a: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Длина трассы</a:t>
            </a: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Длина моста </a:t>
            </a:r>
          </a:p>
          <a:p>
            <a:r>
              <a:rPr lang="ru-RU" sz="1200" dirty="0">
                <a:latin typeface="Akrobat" panose="00000600000000000000" pitchFamily="50" charset="-52"/>
              </a:rPr>
              <a:t>Через  реку Обь</a:t>
            </a: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Всего искусственных сооружений на подходах/длина</a:t>
            </a: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Срок строительства</a:t>
            </a: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Стоимость проектирования </a:t>
            </a:r>
          </a:p>
          <a:p>
            <a:r>
              <a:rPr lang="ru-RU" sz="1200" dirty="0">
                <a:latin typeface="Akrobat" panose="00000600000000000000" pitchFamily="50" charset="-52"/>
              </a:rPr>
              <a:t>и строительства с НДС </a:t>
            </a:r>
          </a:p>
          <a:p>
            <a:r>
              <a:rPr lang="ru-RU" sz="1200" dirty="0">
                <a:latin typeface="Akrobat" panose="00000600000000000000" pitchFamily="50" charset="-52"/>
              </a:rPr>
              <a:t>в ценах соответствующих </a:t>
            </a:r>
          </a:p>
          <a:p>
            <a:r>
              <a:rPr lang="ru-RU" sz="1200" dirty="0">
                <a:latin typeface="Akrobat" panose="00000600000000000000" pitchFamily="50" charset="-52"/>
              </a:rPr>
              <a:t>лет (платный проезд)</a:t>
            </a: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Срок эксплуатации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A0AF165-6582-48FD-88B3-A55A6DCC6D89}"/>
              </a:ext>
            </a:extLst>
          </p:cNvPr>
          <p:cNvSpPr txBox="1"/>
          <p:nvPr/>
        </p:nvSpPr>
        <p:spPr>
          <a:xfrm>
            <a:off x="11364297" y="2201196"/>
            <a:ext cx="81303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krobat" panose="00000600000000000000" pitchFamily="50" charset="-52"/>
              </a:rPr>
              <a:t>II</a:t>
            </a:r>
            <a:endParaRPr lang="ru-RU" sz="1200" dirty="0">
              <a:latin typeface="Akrobat" panose="00000600000000000000" pitchFamily="50" charset="-52"/>
            </a:endParaRP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4 полосы</a:t>
            </a: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43,9 км</a:t>
            </a:r>
            <a:endParaRPr lang="ru-RU" sz="1200" b="1" dirty="0">
              <a:solidFill>
                <a:srgbClr val="002060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1,6 км</a:t>
            </a:r>
            <a:endParaRPr lang="ru-RU" sz="1200" b="1" dirty="0">
              <a:solidFill>
                <a:srgbClr val="002060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endParaRPr lang="ru-RU" sz="1200" dirty="0">
              <a:latin typeface="Akrobat" panose="00000600000000000000" pitchFamily="50" charset="-52"/>
            </a:endParaRP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8/0,62 </a:t>
            </a:r>
          </a:p>
          <a:p>
            <a:r>
              <a:rPr lang="ru-RU" sz="1200" dirty="0">
                <a:latin typeface="Akrobat" panose="00000600000000000000" pitchFamily="50" charset="-52"/>
              </a:rPr>
              <a:t>км</a:t>
            </a:r>
            <a:endParaRPr lang="ru-RU" sz="1200" b="1" dirty="0">
              <a:solidFill>
                <a:srgbClr val="002060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47 </a:t>
            </a:r>
          </a:p>
          <a:p>
            <a:r>
              <a:rPr lang="ru-RU" sz="1200" dirty="0">
                <a:latin typeface="Akrobat" panose="00000600000000000000" pitchFamily="50" charset="-52"/>
              </a:rPr>
              <a:t>месяцев</a:t>
            </a: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42,9 </a:t>
            </a:r>
          </a:p>
          <a:p>
            <a:r>
              <a:rPr lang="ru-RU" sz="1200" dirty="0">
                <a:latin typeface="Akrobat" panose="00000600000000000000" pitchFamily="50" charset="-52"/>
              </a:rPr>
              <a:t>млрд. </a:t>
            </a:r>
          </a:p>
          <a:p>
            <a:r>
              <a:rPr lang="ru-RU" sz="1200" dirty="0">
                <a:latin typeface="Akrobat" panose="00000600000000000000" pitchFamily="50" charset="-52"/>
              </a:rPr>
              <a:t>рублей</a:t>
            </a:r>
            <a:endParaRPr lang="ru-RU" sz="1200" b="1" dirty="0">
              <a:solidFill>
                <a:srgbClr val="002060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endParaRPr lang="ru-RU" sz="1200" dirty="0">
              <a:latin typeface="Akrobat" panose="00000600000000000000" pitchFamily="50" charset="-52"/>
            </a:endParaRPr>
          </a:p>
          <a:p>
            <a:endParaRPr lang="ru-RU" sz="1200" dirty="0">
              <a:latin typeface="Akrobat" panose="00000600000000000000" pitchFamily="50" charset="-52"/>
            </a:endParaRPr>
          </a:p>
          <a:p>
            <a:r>
              <a:rPr lang="ru-RU" sz="1200" dirty="0">
                <a:latin typeface="Akrobat" panose="00000600000000000000" pitchFamily="50" charset="-52"/>
              </a:rPr>
              <a:t>10 лет</a:t>
            </a: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</p:txBody>
      </p:sp>
      <p:cxnSp>
        <p:nvCxnSpPr>
          <p:cNvPr id="63" name="Straight Connector 84">
            <a:extLst>
              <a:ext uri="{FF2B5EF4-FFF2-40B4-BE49-F238E27FC236}">
                <a16:creationId xmlns:a16="http://schemas.microsoft.com/office/drawing/2014/main" id="{04E4060F-9556-4607-8CB0-F725AF2D7E28}"/>
              </a:ext>
            </a:extLst>
          </p:cNvPr>
          <p:cNvCxnSpPr>
            <a:cxnSpLocks/>
          </p:cNvCxnSpPr>
          <p:nvPr/>
        </p:nvCxnSpPr>
        <p:spPr>
          <a:xfrm>
            <a:off x="11327534" y="2303253"/>
            <a:ext cx="0" cy="4032066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DE851DEF-E2EE-451C-8DE8-BF9403FFE194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5DF3663-B029-4622-9EB7-E8F4E3EED02F}"/>
              </a:ext>
            </a:extLst>
          </p:cNvPr>
          <p:cNvSpPr/>
          <p:nvPr/>
        </p:nvSpPr>
        <p:spPr>
          <a:xfrm>
            <a:off x="9350105" y="1343025"/>
            <a:ext cx="171130" cy="49922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3BE58A0-6774-41CD-93B5-1368D78F42C6}"/>
              </a:ext>
            </a:extLst>
          </p:cNvPr>
          <p:cNvSpPr/>
          <p:nvPr/>
        </p:nvSpPr>
        <p:spPr>
          <a:xfrm>
            <a:off x="3296535" y="6342746"/>
            <a:ext cx="6291678" cy="19769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3B6CE92-D035-4F00-8558-CA8EE7E471BD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7728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Группа 81">
            <a:extLst>
              <a:ext uri="{FF2B5EF4-FFF2-40B4-BE49-F238E27FC236}">
                <a16:creationId xmlns:a16="http://schemas.microsoft.com/office/drawing/2014/main" id="{DAC14A28-9719-47FD-B313-B4C280E930C7}"/>
              </a:ext>
            </a:extLst>
          </p:cNvPr>
          <p:cNvGrpSpPr/>
          <p:nvPr/>
        </p:nvGrpSpPr>
        <p:grpSpPr>
          <a:xfrm>
            <a:off x="-5785" y="917239"/>
            <a:ext cx="5600906" cy="5411394"/>
            <a:chOff x="270892" y="2636912"/>
            <a:chExt cx="4229100" cy="4095750"/>
          </a:xfrm>
        </p:grpSpPr>
        <p:pic>
          <p:nvPicPr>
            <p:cNvPr id="83" name="Picture 2">
              <a:extLst>
                <a:ext uri="{FF2B5EF4-FFF2-40B4-BE49-F238E27FC236}">
                  <a16:creationId xmlns:a16="http://schemas.microsoft.com/office/drawing/2014/main" id="{6A9A8664-EF51-48B4-BA6B-9A8CC84D84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88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892" y="2636912"/>
              <a:ext cx="4229100" cy="4095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84" name="Группа 83">
              <a:extLst>
                <a:ext uri="{FF2B5EF4-FFF2-40B4-BE49-F238E27FC236}">
                  <a16:creationId xmlns:a16="http://schemas.microsoft.com/office/drawing/2014/main" id="{76D94F80-DEE0-401A-B58F-70EF5534891D}"/>
                </a:ext>
              </a:extLst>
            </p:cNvPr>
            <p:cNvGrpSpPr/>
            <p:nvPr/>
          </p:nvGrpSpPr>
          <p:grpSpPr>
            <a:xfrm>
              <a:off x="1388568" y="3190987"/>
              <a:ext cx="144000" cy="144000"/>
              <a:chOff x="5281642" y="3094978"/>
              <a:chExt cx="144000" cy="144000"/>
            </a:xfrm>
          </p:grpSpPr>
          <p:sp>
            <p:nvSpPr>
              <p:cNvPr id="148" name="Teardrop 750">
                <a:extLst>
                  <a:ext uri="{FF2B5EF4-FFF2-40B4-BE49-F238E27FC236}">
                    <a16:creationId xmlns:a16="http://schemas.microsoft.com/office/drawing/2014/main" id="{2E33DAAB-E111-4ED7-8A67-50282EB52291}"/>
                  </a:ext>
                </a:extLst>
              </p:cNvPr>
              <p:cNvSpPr/>
              <p:nvPr/>
            </p:nvSpPr>
            <p:spPr bwMode="ltGray">
              <a:xfrm rot="8100000">
                <a:off x="5281642" y="3094978"/>
                <a:ext cx="144000" cy="144000"/>
              </a:xfrm>
              <a:prstGeom prst="teardrop">
                <a:avLst>
                  <a:gd name="adj" fmla="val 128847"/>
                </a:avLst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49" name="Oval 751">
                <a:extLst>
                  <a:ext uri="{FF2B5EF4-FFF2-40B4-BE49-F238E27FC236}">
                    <a16:creationId xmlns:a16="http://schemas.microsoft.com/office/drawing/2014/main" id="{90D8214E-2B3B-4E38-AEC8-3DF5CC69001C}"/>
                  </a:ext>
                </a:extLst>
              </p:cNvPr>
              <p:cNvSpPr/>
              <p:nvPr/>
            </p:nvSpPr>
            <p:spPr bwMode="ltGray">
              <a:xfrm>
                <a:off x="5293892" y="3107222"/>
                <a:ext cx="119500" cy="119500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50" name="Freeform 12">
                <a:extLst>
                  <a:ext uri="{FF2B5EF4-FFF2-40B4-BE49-F238E27FC236}">
                    <a16:creationId xmlns:a16="http://schemas.microsoft.com/office/drawing/2014/main" id="{82B7D46C-6359-4384-82CB-26D3C5F3726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10835" y="3128450"/>
                <a:ext cx="86704" cy="54415"/>
              </a:xfrm>
              <a:custGeom>
                <a:avLst/>
                <a:gdLst>
                  <a:gd name="T0" fmla="*/ 334 w 356"/>
                  <a:gd name="T1" fmla="*/ 12 h 260"/>
                  <a:gd name="T2" fmla="*/ 298 w 356"/>
                  <a:gd name="T3" fmla="*/ 12 h 260"/>
                  <a:gd name="T4" fmla="*/ 342 w 356"/>
                  <a:gd name="T5" fmla="*/ 132 h 260"/>
                  <a:gd name="T6" fmla="*/ 356 w 356"/>
                  <a:gd name="T7" fmla="*/ 260 h 260"/>
                  <a:gd name="T8" fmla="*/ 348 w 356"/>
                  <a:gd name="T9" fmla="*/ 140 h 260"/>
                  <a:gd name="T10" fmla="*/ 276 w 356"/>
                  <a:gd name="T11" fmla="*/ 150 h 260"/>
                  <a:gd name="T12" fmla="*/ 258 w 356"/>
                  <a:gd name="T13" fmla="*/ 66 h 260"/>
                  <a:gd name="T14" fmla="*/ 142 w 356"/>
                  <a:gd name="T15" fmla="*/ 100 h 260"/>
                  <a:gd name="T16" fmla="*/ 76 w 356"/>
                  <a:gd name="T17" fmla="*/ 64 h 260"/>
                  <a:gd name="T18" fmla="*/ 220 w 356"/>
                  <a:gd name="T19" fmla="*/ 218 h 260"/>
                  <a:gd name="T20" fmla="*/ 220 w 356"/>
                  <a:gd name="T21" fmla="*/ 240 h 260"/>
                  <a:gd name="T22" fmla="*/ 250 w 356"/>
                  <a:gd name="T23" fmla="*/ 188 h 260"/>
                  <a:gd name="T24" fmla="*/ 220 w 356"/>
                  <a:gd name="T25" fmla="*/ 188 h 260"/>
                  <a:gd name="T26" fmla="*/ 250 w 356"/>
                  <a:gd name="T27" fmla="*/ 180 h 260"/>
                  <a:gd name="T28" fmla="*/ 220 w 356"/>
                  <a:gd name="T29" fmla="*/ 126 h 260"/>
                  <a:gd name="T30" fmla="*/ 220 w 356"/>
                  <a:gd name="T31" fmla="*/ 150 h 260"/>
                  <a:gd name="T32" fmla="*/ 214 w 356"/>
                  <a:gd name="T33" fmla="*/ 218 h 260"/>
                  <a:gd name="T34" fmla="*/ 190 w 356"/>
                  <a:gd name="T35" fmla="*/ 218 h 260"/>
                  <a:gd name="T36" fmla="*/ 214 w 356"/>
                  <a:gd name="T37" fmla="*/ 210 h 260"/>
                  <a:gd name="T38" fmla="*/ 190 w 356"/>
                  <a:gd name="T39" fmla="*/ 156 h 260"/>
                  <a:gd name="T40" fmla="*/ 190 w 356"/>
                  <a:gd name="T41" fmla="*/ 180 h 260"/>
                  <a:gd name="T42" fmla="*/ 214 w 356"/>
                  <a:gd name="T43" fmla="*/ 126 h 260"/>
                  <a:gd name="T44" fmla="*/ 190 w 356"/>
                  <a:gd name="T45" fmla="*/ 126 h 260"/>
                  <a:gd name="T46" fmla="*/ 182 w 356"/>
                  <a:gd name="T47" fmla="*/ 240 h 260"/>
                  <a:gd name="T48" fmla="*/ 160 w 356"/>
                  <a:gd name="T49" fmla="*/ 188 h 260"/>
                  <a:gd name="T50" fmla="*/ 160 w 356"/>
                  <a:gd name="T51" fmla="*/ 210 h 260"/>
                  <a:gd name="T52" fmla="*/ 182 w 356"/>
                  <a:gd name="T53" fmla="*/ 156 h 260"/>
                  <a:gd name="T54" fmla="*/ 160 w 356"/>
                  <a:gd name="T55" fmla="*/ 156 h 260"/>
                  <a:gd name="T56" fmla="*/ 182 w 356"/>
                  <a:gd name="T57" fmla="*/ 150 h 260"/>
                  <a:gd name="T58" fmla="*/ 130 w 356"/>
                  <a:gd name="T59" fmla="*/ 218 h 260"/>
                  <a:gd name="T60" fmla="*/ 130 w 356"/>
                  <a:gd name="T61" fmla="*/ 240 h 260"/>
                  <a:gd name="T62" fmla="*/ 152 w 356"/>
                  <a:gd name="T63" fmla="*/ 188 h 260"/>
                  <a:gd name="T64" fmla="*/ 130 w 356"/>
                  <a:gd name="T65" fmla="*/ 188 h 260"/>
                  <a:gd name="T66" fmla="*/ 152 w 356"/>
                  <a:gd name="T67" fmla="*/ 180 h 260"/>
                  <a:gd name="T68" fmla="*/ 130 w 356"/>
                  <a:gd name="T69" fmla="*/ 126 h 260"/>
                  <a:gd name="T70" fmla="*/ 130 w 356"/>
                  <a:gd name="T71" fmla="*/ 150 h 260"/>
                  <a:gd name="T72" fmla="*/ 122 w 356"/>
                  <a:gd name="T73" fmla="*/ 218 h 260"/>
                  <a:gd name="T74" fmla="*/ 100 w 356"/>
                  <a:gd name="T75" fmla="*/ 218 h 260"/>
                  <a:gd name="T76" fmla="*/ 122 w 356"/>
                  <a:gd name="T77" fmla="*/ 210 h 260"/>
                  <a:gd name="T78" fmla="*/ 100 w 356"/>
                  <a:gd name="T79" fmla="*/ 156 h 260"/>
                  <a:gd name="T80" fmla="*/ 100 w 356"/>
                  <a:gd name="T81" fmla="*/ 180 h 260"/>
                  <a:gd name="T82" fmla="*/ 122 w 356"/>
                  <a:gd name="T83" fmla="*/ 126 h 260"/>
                  <a:gd name="T84" fmla="*/ 100 w 356"/>
                  <a:gd name="T85" fmla="*/ 126 h 260"/>
                  <a:gd name="T86" fmla="*/ 92 w 356"/>
                  <a:gd name="T87" fmla="*/ 240 h 260"/>
                  <a:gd name="T88" fmla="*/ 70 w 356"/>
                  <a:gd name="T89" fmla="*/ 188 h 260"/>
                  <a:gd name="T90" fmla="*/ 70 w 356"/>
                  <a:gd name="T91" fmla="*/ 210 h 260"/>
                  <a:gd name="T92" fmla="*/ 92 w 356"/>
                  <a:gd name="T93" fmla="*/ 156 h 260"/>
                  <a:gd name="T94" fmla="*/ 70 w 356"/>
                  <a:gd name="T95" fmla="*/ 156 h 260"/>
                  <a:gd name="T96" fmla="*/ 92 w 356"/>
                  <a:gd name="T97" fmla="*/ 150 h 260"/>
                  <a:gd name="T98" fmla="*/ 36 w 356"/>
                  <a:gd name="T99" fmla="*/ 218 h 260"/>
                  <a:gd name="T100" fmla="*/ 36 w 356"/>
                  <a:gd name="T101" fmla="*/ 240 h 260"/>
                  <a:gd name="T102" fmla="*/ 62 w 356"/>
                  <a:gd name="T103" fmla="*/ 188 h 260"/>
                  <a:gd name="T104" fmla="*/ 36 w 356"/>
                  <a:gd name="T105" fmla="*/ 188 h 260"/>
                  <a:gd name="T106" fmla="*/ 62 w 356"/>
                  <a:gd name="T107" fmla="*/ 180 h 260"/>
                  <a:gd name="T108" fmla="*/ 36 w 356"/>
                  <a:gd name="T109" fmla="*/ 126 h 260"/>
                  <a:gd name="T110" fmla="*/ 36 w 356"/>
                  <a:gd name="T111" fmla="*/ 15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6" h="260">
                    <a:moveTo>
                      <a:pt x="342" y="132"/>
                    </a:moveTo>
                    <a:lnTo>
                      <a:pt x="332" y="12"/>
                    </a:lnTo>
                    <a:lnTo>
                      <a:pt x="334" y="12"/>
                    </a:lnTo>
                    <a:lnTo>
                      <a:pt x="334" y="0"/>
                    </a:lnTo>
                    <a:lnTo>
                      <a:pt x="298" y="0"/>
                    </a:lnTo>
                    <a:lnTo>
                      <a:pt x="298" y="12"/>
                    </a:lnTo>
                    <a:lnTo>
                      <a:pt x="300" y="12"/>
                    </a:lnTo>
                    <a:lnTo>
                      <a:pt x="290" y="132"/>
                    </a:lnTo>
                    <a:lnTo>
                      <a:pt x="342" y="132"/>
                    </a:lnTo>
                    <a:close/>
                    <a:moveTo>
                      <a:pt x="0" y="102"/>
                    </a:moveTo>
                    <a:lnTo>
                      <a:pt x="0" y="260"/>
                    </a:lnTo>
                    <a:lnTo>
                      <a:pt x="356" y="260"/>
                    </a:lnTo>
                    <a:lnTo>
                      <a:pt x="356" y="150"/>
                    </a:lnTo>
                    <a:lnTo>
                      <a:pt x="348" y="150"/>
                    </a:lnTo>
                    <a:lnTo>
                      <a:pt x="348" y="140"/>
                    </a:lnTo>
                    <a:lnTo>
                      <a:pt x="284" y="140"/>
                    </a:lnTo>
                    <a:lnTo>
                      <a:pt x="284" y="150"/>
                    </a:lnTo>
                    <a:lnTo>
                      <a:pt x="276" y="150"/>
                    </a:lnTo>
                    <a:lnTo>
                      <a:pt x="276" y="106"/>
                    </a:lnTo>
                    <a:lnTo>
                      <a:pt x="264" y="106"/>
                    </a:lnTo>
                    <a:lnTo>
                      <a:pt x="258" y="66"/>
                    </a:lnTo>
                    <a:lnTo>
                      <a:pt x="204" y="102"/>
                    </a:lnTo>
                    <a:lnTo>
                      <a:pt x="198" y="66"/>
                    </a:lnTo>
                    <a:lnTo>
                      <a:pt x="142" y="100"/>
                    </a:lnTo>
                    <a:lnTo>
                      <a:pt x="138" y="64"/>
                    </a:lnTo>
                    <a:lnTo>
                      <a:pt x="82" y="100"/>
                    </a:lnTo>
                    <a:lnTo>
                      <a:pt x="76" y="64"/>
                    </a:lnTo>
                    <a:lnTo>
                      <a:pt x="12" y="102"/>
                    </a:lnTo>
                    <a:lnTo>
                      <a:pt x="0" y="102"/>
                    </a:lnTo>
                    <a:close/>
                    <a:moveTo>
                      <a:pt x="220" y="218"/>
                    </a:moveTo>
                    <a:lnTo>
                      <a:pt x="250" y="218"/>
                    </a:lnTo>
                    <a:lnTo>
                      <a:pt x="250" y="240"/>
                    </a:lnTo>
                    <a:lnTo>
                      <a:pt x="220" y="240"/>
                    </a:lnTo>
                    <a:lnTo>
                      <a:pt x="220" y="218"/>
                    </a:lnTo>
                    <a:close/>
                    <a:moveTo>
                      <a:pt x="220" y="188"/>
                    </a:moveTo>
                    <a:lnTo>
                      <a:pt x="250" y="188"/>
                    </a:lnTo>
                    <a:lnTo>
                      <a:pt x="250" y="210"/>
                    </a:lnTo>
                    <a:lnTo>
                      <a:pt x="220" y="210"/>
                    </a:lnTo>
                    <a:lnTo>
                      <a:pt x="220" y="188"/>
                    </a:lnTo>
                    <a:close/>
                    <a:moveTo>
                      <a:pt x="220" y="156"/>
                    </a:moveTo>
                    <a:lnTo>
                      <a:pt x="250" y="156"/>
                    </a:lnTo>
                    <a:lnTo>
                      <a:pt x="250" y="180"/>
                    </a:lnTo>
                    <a:lnTo>
                      <a:pt x="220" y="180"/>
                    </a:lnTo>
                    <a:lnTo>
                      <a:pt x="220" y="156"/>
                    </a:lnTo>
                    <a:close/>
                    <a:moveTo>
                      <a:pt x="220" y="126"/>
                    </a:moveTo>
                    <a:lnTo>
                      <a:pt x="250" y="126"/>
                    </a:lnTo>
                    <a:lnTo>
                      <a:pt x="250" y="150"/>
                    </a:lnTo>
                    <a:lnTo>
                      <a:pt x="220" y="150"/>
                    </a:lnTo>
                    <a:lnTo>
                      <a:pt x="220" y="126"/>
                    </a:lnTo>
                    <a:close/>
                    <a:moveTo>
                      <a:pt x="190" y="218"/>
                    </a:moveTo>
                    <a:lnTo>
                      <a:pt x="214" y="218"/>
                    </a:lnTo>
                    <a:lnTo>
                      <a:pt x="214" y="240"/>
                    </a:lnTo>
                    <a:lnTo>
                      <a:pt x="190" y="240"/>
                    </a:lnTo>
                    <a:lnTo>
                      <a:pt x="190" y="218"/>
                    </a:lnTo>
                    <a:close/>
                    <a:moveTo>
                      <a:pt x="190" y="188"/>
                    </a:moveTo>
                    <a:lnTo>
                      <a:pt x="214" y="188"/>
                    </a:lnTo>
                    <a:lnTo>
                      <a:pt x="214" y="210"/>
                    </a:lnTo>
                    <a:lnTo>
                      <a:pt x="190" y="210"/>
                    </a:lnTo>
                    <a:lnTo>
                      <a:pt x="190" y="188"/>
                    </a:lnTo>
                    <a:close/>
                    <a:moveTo>
                      <a:pt x="190" y="156"/>
                    </a:moveTo>
                    <a:lnTo>
                      <a:pt x="214" y="156"/>
                    </a:lnTo>
                    <a:lnTo>
                      <a:pt x="214" y="180"/>
                    </a:lnTo>
                    <a:lnTo>
                      <a:pt x="190" y="180"/>
                    </a:lnTo>
                    <a:lnTo>
                      <a:pt x="190" y="156"/>
                    </a:lnTo>
                    <a:close/>
                    <a:moveTo>
                      <a:pt x="190" y="126"/>
                    </a:moveTo>
                    <a:lnTo>
                      <a:pt x="214" y="126"/>
                    </a:lnTo>
                    <a:lnTo>
                      <a:pt x="214" y="150"/>
                    </a:lnTo>
                    <a:lnTo>
                      <a:pt x="190" y="150"/>
                    </a:lnTo>
                    <a:lnTo>
                      <a:pt x="190" y="126"/>
                    </a:lnTo>
                    <a:close/>
                    <a:moveTo>
                      <a:pt x="160" y="218"/>
                    </a:moveTo>
                    <a:lnTo>
                      <a:pt x="182" y="218"/>
                    </a:lnTo>
                    <a:lnTo>
                      <a:pt x="182" y="240"/>
                    </a:lnTo>
                    <a:lnTo>
                      <a:pt x="160" y="240"/>
                    </a:lnTo>
                    <a:lnTo>
                      <a:pt x="160" y="218"/>
                    </a:lnTo>
                    <a:close/>
                    <a:moveTo>
                      <a:pt x="160" y="188"/>
                    </a:moveTo>
                    <a:lnTo>
                      <a:pt x="182" y="188"/>
                    </a:lnTo>
                    <a:lnTo>
                      <a:pt x="182" y="210"/>
                    </a:lnTo>
                    <a:lnTo>
                      <a:pt x="160" y="210"/>
                    </a:lnTo>
                    <a:lnTo>
                      <a:pt x="160" y="188"/>
                    </a:lnTo>
                    <a:close/>
                    <a:moveTo>
                      <a:pt x="160" y="156"/>
                    </a:moveTo>
                    <a:lnTo>
                      <a:pt x="182" y="156"/>
                    </a:lnTo>
                    <a:lnTo>
                      <a:pt x="182" y="180"/>
                    </a:lnTo>
                    <a:lnTo>
                      <a:pt x="160" y="180"/>
                    </a:lnTo>
                    <a:lnTo>
                      <a:pt x="160" y="156"/>
                    </a:lnTo>
                    <a:close/>
                    <a:moveTo>
                      <a:pt x="160" y="126"/>
                    </a:moveTo>
                    <a:lnTo>
                      <a:pt x="182" y="126"/>
                    </a:lnTo>
                    <a:lnTo>
                      <a:pt x="182" y="150"/>
                    </a:lnTo>
                    <a:lnTo>
                      <a:pt x="160" y="150"/>
                    </a:lnTo>
                    <a:lnTo>
                      <a:pt x="160" y="126"/>
                    </a:lnTo>
                    <a:close/>
                    <a:moveTo>
                      <a:pt x="130" y="218"/>
                    </a:moveTo>
                    <a:lnTo>
                      <a:pt x="152" y="218"/>
                    </a:lnTo>
                    <a:lnTo>
                      <a:pt x="152" y="240"/>
                    </a:lnTo>
                    <a:lnTo>
                      <a:pt x="130" y="240"/>
                    </a:lnTo>
                    <a:lnTo>
                      <a:pt x="130" y="218"/>
                    </a:lnTo>
                    <a:close/>
                    <a:moveTo>
                      <a:pt x="130" y="188"/>
                    </a:moveTo>
                    <a:lnTo>
                      <a:pt x="152" y="188"/>
                    </a:lnTo>
                    <a:lnTo>
                      <a:pt x="152" y="210"/>
                    </a:lnTo>
                    <a:lnTo>
                      <a:pt x="130" y="210"/>
                    </a:lnTo>
                    <a:lnTo>
                      <a:pt x="130" y="188"/>
                    </a:lnTo>
                    <a:close/>
                    <a:moveTo>
                      <a:pt x="130" y="156"/>
                    </a:moveTo>
                    <a:lnTo>
                      <a:pt x="152" y="156"/>
                    </a:lnTo>
                    <a:lnTo>
                      <a:pt x="152" y="180"/>
                    </a:lnTo>
                    <a:lnTo>
                      <a:pt x="130" y="180"/>
                    </a:lnTo>
                    <a:lnTo>
                      <a:pt x="130" y="156"/>
                    </a:lnTo>
                    <a:close/>
                    <a:moveTo>
                      <a:pt x="130" y="126"/>
                    </a:moveTo>
                    <a:lnTo>
                      <a:pt x="152" y="126"/>
                    </a:lnTo>
                    <a:lnTo>
                      <a:pt x="152" y="150"/>
                    </a:lnTo>
                    <a:lnTo>
                      <a:pt x="130" y="150"/>
                    </a:lnTo>
                    <a:lnTo>
                      <a:pt x="130" y="126"/>
                    </a:lnTo>
                    <a:close/>
                    <a:moveTo>
                      <a:pt x="100" y="218"/>
                    </a:moveTo>
                    <a:lnTo>
                      <a:pt x="122" y="218"/>
                    </a:lnTo>
                    <a:lnTo>
                      <a:pt x="122" y="240"/>
                    </a:lnTo>
                    <a:lnTo>
                      <a:pt x="100" y="240"/>
                    </a:lnTo>
                    <a:lnTo>
                      <a:pt x="100" y="218"/>
                    </a:lnTo>
                    <a:close/>
                    <a:moveTo>
                      <a:pt x="100" y="188"/>
                    </a:moveTo>
                    <a:lnTo>
                      <a:pt x="122" y="188"/>
                    </a:lnTo>
                    <a:lnTo>
                      <a:pt x="122" y="210"/>
                    </a:lnTo>
                    <a:lnTo>
                      <a:pt x="100" y="210"/>
                    </a:lnTo>
                    <a:lnTo>
                      <a:pt x="100" y="188"/>
                    </a:lnTo>
                    <a:close/>
                    <a:moveTo>
                      <a:pt x="100" y="156"/>
                    </a:moveTo>
                    <a:lnTo>
                      <a:pt x="122" y="156"/>
                    </a:lnTo>
                    <a:lnTo>
                      <a:pt x="122" y="180"/>
                    </a:lnTo>
                    <a:lnTo>
                      <a:pt x="100" y="180"/>
                    </a:lnTo>
                    <a:lnTo>
                      <a:pt x="100" y="156"/>
                    </a:lnTo>
                    <a:close/>
                    <a:moveTo>
                      <a:pt x="100" y="126"/>
                    </a:moveTo>
                    <a:lnTo>
                      <a:pt x="122" y="126"/>
                    </a:lnTo>
                    <a:lnTo>
                      <a:pt x="122" y="150"/>
                    </a:lnTo>
                    <a:lnTo>
                      <a:pt x="100" y="150"/>
                    </a:lnTo>
                    <a:lnTo>
                      <a:pt x="100" y="126"/>
                    </a:lnTo>
                    <a:close/>
                    <a:moveTo>
                      <a:pt x="70" y="218"/>
                    </a:moveTo>
                    <a:lnTo>
                      <a:pt x="92" y="218"/>
                    </a:lnTo>
                    <a:lnTo>
                      <a:pt x="92" y="240"/>
                    </a:lnTo>
                    <a:lnTo>
                      <a:pt x="70" y="240"/>
                    </a:lnTo>
                    <a:lnTo>
                      <a:pt x="70" y="218"/>
                    </a:lnTo>
                    <a:close/>
                    <a:moveTo>
                      <a:pt x="70" y="188"/>
                    </a:moveTo>
                    <a:lnTo>
                      <a:pt x="92" y="188"/>
                    </a:lnTo>
                    <a:lnTo>
                      <a:pt x="92" y="210"/>
                    </a:lnTo>
                    <a:lnTo>
                      <a:pt x="70" y="210"/>
                    </a:lnTo>
                    <a:lnTo>
                      <a:pt x="70" y="188"/>
                    </a:lnTo>
                    <a:close/>
                    <a:moveTo>
                      <a:pt x="70" y="156"/>
                    </a:moveTo>
                    <a:lnTo>
                      <a:pt x="92" y="156"/>
                    </a:lnTo>
                    <a:lnTo>
                      <a:pt x="92" y="180"/>
                    </a:lnTo>
                    <a:lnTo>
                      <a:pt x="70" y="180"/>
                    </a:lnTo>
                    <a:lnTo>
                      <a:pt x="70" y="156"/>
                    </a:lnTo>
                    <a:close/>
                    <a:moveTo>
                      <a:pt x="70" y="126"/>
                    </a:moveTo>
                    <a:lnTo>
                      <a:pt x="92" y="126"/>
                    </a:lnTo>
                    <a:lnTo>
                      <a:pt x="92" y="150"/>
                    </a:lnTo>
                    <a:lnTo>
                      <a:pt x="70" y="150"/>
                    </a:lnTo>
                    <a:lnTo>
                      <a:pt x="70" y="126"/>
                    </a:lnTo>
                    <a:close/>
                    <a:moveTo>
                      <a:pt x="36" y="218"/>
                    </a:moveTo>
                    <a:lnTo>
                      <a:pt x="62" y="218"/>
                    </a:lnTo>
                    <a:lnTo>
                      <a:pt x="62" y="240"/>
                    </a:lnTo>
                    <a:lnTo>
                      <a:pt x="36" y="240"/>
                    </a:lnTo>
                    <a:lnTo>
                      <a:pt x="36" y="218"/>
                    </a:lnTo>
                    <a:close/>
                    <a:moveTo>
                      <a:pt x="36" y="188"/>
                    </a:moveTo>
                    <a:lnTo>
                      <a:pt x="62" y="188"/>
                    </a:lnTo>
                    <a:lnTo>
                      <a:pt x="62" y="210"/>
                    </a:lnTo>
                    <a:lnTo>
                      <a:pt x="36" y="210"/>
                    </a:lnTo>
                    <a:lnTo>
                      <a:pt x="36" y="188"/>
                    </a:lnTo>
                    <a:close/>
                    <a:moveTo>
                      <a:pt x="36" y="156"/>
                    </a:moveTo>
                    <a:lnTo>
                      <a:pt x="62" y="156"/>
                    </a:lnTo>
                    <a:lnTo>
                      <a:pt x="62" y="180"/>
                    </a:lnTo>
                    <a:lnTo>
                      <a:pt x="36" y="180"/>
                    </a:lnTo>
                    <a:lnTo>
                      <a:pt x="36" y="156"/>
                    </a:lnTo>
                    <a:close/>
                    <a:moveTo>
                      <a:pt x="36" y="126"/>
                    </a:moveTo>
                    <a:lnTo>
                      <a:pt x="62" y="126"/>
                    </a:lnTo>
                    <a:lnTo>
                      <a:pt x="62" y="150"/>
                    </a:lnTo>
                    <a:lnTo>
                      <a:pt x="36" y="150"/>
                    </a:lnTo>
                    <a:lnTo>
                      <a:pt x="36" y="12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89281" tIns="44641" rIns="89281" bIns="4464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2679"/>
              </a:p>
            </p:txBody>
          </p:sp>
        </p:grpSp>
        <p:grpSp>
          <p:nvGrpSpPr>
            <p:cNvPr id="85" name="Группа 84">
              <a:extLst>
                <a:ext uri="{FF2B5EF4-FFF2-40B4-BE49-F238E27FC236}">
                  <a16:creationId xmlns:a16="http://schemas.microsoft.com/office/drawing/2014/main" id="{E2C0B5BF-8CBB-4BF4-8252-913B339D44E2}"/>
                </a:ext>
              </a:extLst>
            </p:cNvPr>
            <p:cNvGrpSpPr/>
            <p:nvPr/>
          </p:nvGrpSpPr>
          <p:grpSpPr>
            <a:xfrm>
              <a:off x="1320183" y="3404420"/>
              <a:ext cx="144000" cy="144000"/>
              <a:chOff x="5279464" y="3299973"/>
              <a:chExt cx="144000" cy="144000"/>
            </a:xfrm>
          </p:grpSpPr>
          <p:sp>
            <p:nvSpPr>
              <p:cNvPr id="145" name="Teardrop 816">
                <a:extLst>
                  <a:ext uri="{FF2B5EF4-FFF2-40B4-BE49-F238E27FC236}">
                    <a16:creationId xmlns:a16="http://schemas.microsoft.com/office/drawing/2014/main" id="{A3840E33-0276-4F2F-982F-6B2824C478E9}"/>
                  </a:ext>
                </a:extLst>
              </p:cNvPr>
              <p:cNvSpPr/>
              <p:nvPr/>
            </p:nvSpPr>
            <p:spPr bwMode="ltGray">
              <a:xfrm rot="8100000">
                <a:off x="5279464" y="3299973"/>
                <a:ext cx="144000" cy="144000"/>
              </a:xfrm>
              <a:prstGeom prst="teardrop">
                <a:avLst>
                  <a:gd name="adj" fmla="val 128847"/>
                </a:avLst>
              </a:prstGeom>
              <a:solidFill>
                <a:schemeClr val="accent5">
                  <a:lumMod val="5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46" name="Oval 817">
                <a:extLst>
                  <a:ext uri="{FF2B5EF4-FFF2-40B4-BE49-F238E27FC236}">
                    <a16:creationId xmlns:a16="http://schemas.microsoft.com/office/drawing/2014/main" id="{56139575-DBE4-407A-93B9-7673D3AAFB1A}"/>
                  </a:ext>
                </a:extLst>
              </p:cNvPr>
              <p:cNvSpPr/>
              <p:nvPr/>
            </p:nvSpPr>
            <p:spPr bwMode="ltGray">
              <a:xfrm>
                <a:off x="5291714" y="3312222"/>
                <a:ext cx="119500" cy="119500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47" name="Freeform 12">
                <a:extLst>
                  <a:ext uri="{FF2B5EF4-FFF2-40B4-BE49-F238E27FC236}">
                    <a16:creationId xmlns:a16="http://schemas.microsoft.com/office/drawing/2014/main" id="{DB75E860-E3BC-43E6-9DA7-4700E44FF16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08657" y="3333446"/>
                <a:ext cx="86704" cy="54415"/>
              </a:xfrm>
              <a:custGeom>
                <a:avLst/>
                <a:gdLst>
                  <a:gd name="T0" fmla="*/ 334 w 356"/>
                  <a:gd name="T1" fmla="*/ 12 h 260"/>
                  <a:gd name="T2" fmla="*/ 298 w 356"/>
                  <a:gd name="T3" fmla="*/ 12 h 260"/>
                  <a:gd name="T4" fmla="*/ 342 w 356"/>
                  <a:gd name="T5" fmla="*/ 132 h 260"/>
                  <a:gd name="T6" fmla="*/ 356 w 356"/>
                  <a:gd name="T7" fmla="*/ 260 h 260"/>
                  <a:gd name="T8" fmla="*/ 348 w 356"/>
                  <a:gd name="T9" fmla="*/ 140 h 260"/>
                  <a:gd name="T10" fmla="*/ 276 w 356"/>
                  <a:gd name="T11" fmla="*/ 150 h 260"/>
                  <a:gd name="T12" fmla="*/ 258 w 356"/>
                  <a:gd name="T13" fmla="*/ 66 h 260"/>
                  <a:gd name="T14" fmla="*/ 142 w 356"/>
                  <a:gd name="T15" fmla="*/ 100 h 260"/>
                  <a:gd name="T16" fmla="*/ 76 w 356"/>
                  <a:gd name="T17" fmla="*/ 64 h 260"/>
                  <a:gd name="T18" fmla="*/ 220 w 356"/>
                  <a:gd name="T19" fmla="*/ 218 h 260"/>
                  <a:gd name="T20" fmla="*/ 220 w 356"/>
                  <a:gd name="T21" fmla="*/ 240 h 260"/>
                  <a:gd name="T22" fmla="*/ 250 w 356"/>
                  <a:gd name="T23" fmla="*/ 188 h 260"/>
                  <a:gd name="T24" fmla="*/ 220 w 356"/>
                  <a:gd name="T25" fmla="*/ 188 h 260"/>
                  <a:gd name="T26" fmla="*/ 250 w 356"/>
                  <a:gd name="T27" fmla="*/ 180 h 260"/>
                  <a:gd name="T28" fmla="*/ 220 w 356"/>
                  <a:gd name="T29" fmla="*/ 126 h 260"/>
                  <a:gd name="T30" fmla="*/ 220 w 356"/>
                  <a:gd name="T31" fmla="*/ 150 h 260"/>
                  <a:gd name="T32" fmla="*/ 214 w 356"/>
                  <a:gd name="T33" fmla="*/ 218 h 260"/>
                  <a:gd name="T34" fmla="*/ 190 w 356"/>
                  <a:gd name="T35" fmla="*/ 218 h 260"/>
                  <a:gd name="T36" fmla="*/ 214 w 356"/>
                  <a:gd name="T37" fmla="*/ 210 h 260"/>
                  <a:gd name="T38" fmla="*/ 190 w 356"/>
                  <a:gd name="T39" fmla="*/ 156 h 260"/>
                  <a:gd name="T40" fmla="*/ 190 w 356"/>
                  <a:gd name="T41" fmla="*/ 180 h 260"/>
                  <a:gd name="T42" fmla="*/ 214 w 356"/>
                  <a:gd name="T43" fmla="*/ 126 h 260"/>
                  <a:gd name="T44" fmla="*/ 190 w 356"/>
                  <a:gd name="T45" fmla="*/ 126 h 260"/>
                  <a:gd name="T46" fmla="*/ 182 w 356"/>
                  <a:gd name="T47" fmla="*/ 240 h 260"/>
                  <a:gd name="T48" fmla="*/ 160 w 356"/>
                  <a:gd name="T49" fmla="*/ 188 h 260"/>
                  <a:gd name="T50" fmla="*/ 160 w 356"/>
                  <a:gd name="T51" fmla="*/ 210 h 260"/>
                  <a:gd name="T52" fmla="*/ 182 w 356"/>
                  <a:gd name="T53" fmla="*/ 156 h 260"/>
                  <a:gd name="T54" fmla="*/ 160 w 356"/>
                  <a:gd name="T55" fmla="*/ 156 h 260"/>
                  <a:gd name="T56" fmla="*/ 182 w 356"/>
                  <a:gd name="T57" fmla="*/ 150 h 260"/>
                  <a:gd name="T58" fmla="*/ 130 w 356"/>
                  <a:gd name="T59" fmla="*/ 218 h 260"/>
                  <a:gd name="T60" fmla="*/ 130 w 356"/>
                  <a:gd name="T61" fmla="*/ 240 h 260"/>
                  <a:gd name="T62" fmla="*/ 152 w 356"/>
                  <a:gd name="T63" fmla="*/ 188 h 260"/>
                  <a:gd name="T64" fmla="*/ 130 w 356"/>
                  <a:gd name="T65" fmla="*/ 188 h 260"/>
                  <a:gd name="T66" fmla="*/ 152 w 356"/>
                  <a:gd name="T67" fmla="*/ 180 h 260"/>
                  <a:gd name="T68" fmla="*/ 130 w 356"/>
                  <a:gd name="T69" fmla="*/ 126 h 260"/>
                  <a:gd name="T70" fmla="*/ 130 w 356"/>
                  <a:gd name="T71" fmla="*/ 150 h 260"/>
                  <a:gd name="T72" fmla="*/ 122 w 356"/>
                  <a:gd name="T73" fmla="*/ 218 h 260"/>
                  <a:gd name="T74" fmla="*/ 100 w 356"/>
                  <a:gd name="T75" fmla="*/ 218 h 260"/>
                  <a:gd name="T76" fmla="*/ 122 w 356"/>
                  <a:gd name="T77" fmla="*/ 210 h 260"/>
                  <a:gd name="T78" fmla="*/ 100 w 356"/>
                  <a:gd name="T79" fmla="*/ 156 h 260"/>
                  <a:gd name="T80" fmla="*/ 100 w 356"/>
                  <a:gd name="T81" fmla="*/ 180 h 260"/>
                  <a:gd name="T82" fmla="*/ 122 w 356"/>
                  <a:gd name="T83" fmla="*/ 126 h 260"/>
                  <a:gd name="T84" fmla="*/ 100 w 356"/>
                  <a:gd name="T85" fmla="*/ 126 h 260"/>
                  <a:gd name="T86" fmla="*/ 92 w 356"/>
                  <a:gd name="T87" fmla="*/ 240 h 260"/>
                  <a:gd name="T88" fmla="*/ 70 w 356"/>
                  <a:gd name="T89" fmla="*/ 188 h 260"/>
                  <a:gd name="T90" fmla="*/ 70 w 356"/>
                  <a:gd name="T91" fmla="*/ 210 h 260"/>
                  <a:gd name="T92" fmla="*/ 92 w 356"/>
                  <a:gd name="T93" fmla="*/ 156 h 260"/>
                  <a:gd name="T94" fmla="*/ 70 w 356"/>
                  <a:gd name="T95" fmla="*/ 156 h 260"/>
                  <a:gd name="T96" fmla="*/ 92 w 356"/>
                  <a:gd name="T97" fmla="*/ 150 h 260"/>
                  <a:gd name="T98" fmla="*/ 36 w 356"/>
                  <a:gd name="T99" fmla="*/ 218 h 260"/>
                  <a:gd name="T100" fmla="*/ 36 w 356"/>
                  <a:gd name="T101" fmla="*/ 240 h 260"/>
                  <a:gd name="T102" fmla="*/ 62 w 356"/>
                  <a:gd name="T103" fmla="*/ 188 h 260"/>
                  <a:gd name="T104" fmla="*/ 36 w 356"/>
                  <a:gd name="T105" fmla="*/ 188 h 260"/>
                  <a:gd name="T106" fmla="*/ 62 w 356"/>
                  <a:gd name="T107" fmla="*/ 180 h 260"/>
                  <a:gd name="T108" fmla="*/ 36 w 356"/>
                  <a:gd name="T109" fmla="*/ 126 h 260"/>
                  <a:gd name="T110" fmla="*/ 36 w 356"/>
                  <a:gd name="T111" fmla="*/ 15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6" h="260">
                    <a:moveTo>
                      <a:pt x="342" y="132"/>
                    </a:moveTo>
                    <a:lnTo>
                      <a:pt x="332" y="12"/>
                    </a:lnTo>
                    <a:lnTo>
                      <a:pt x="334" y="12"/>
                    </a:lnTo>
                    <a:lnTo>
                      <a:pt x="334" y="0"/>
                    </a:lnTo>
                    <a:lnTo>
                      <a:pt x="298" y="0"/>
                    </a:lnTo>
                    <a:lnTo>
                      <a:pt x="298" y="12"/>
                    </a:lnTo>
                    <a:lnTo>
                      <a:pt x="300" y="12"/>
                    </a:lnTo>
                    <a:lnTo>
                      <a:pt x="290" y="132"/>
                    </a:lnTo>
                    <a:lnTo>
                      <a:pt x="342" y="132"/>
                    </a:lnTo>
                    <a:close/>
                    <a:moveTo>
                      <a:pt x="0" y="102"/>
                    </a:moveTo>
                    <a:lnTo>
                      <a:pt x="0" y="260"/>
                    </a:lnTo>
                    <a:lnTo>
                      <a:pt x="356" y="260"/>
                    </a:lnTo>
                    <a:lnTo>
                      <a:pt x="356" y="150"/>
                    </a:lnTo>
                    <a:lnTo>
                      <a:pt x="348" y="150"/>
                    </a:lnTo>
                    <a:lnTo>
                      <a:pt x="348" y="140"/>
                    </a:lnTo>
                    <a:lnTo>
                      <a:pt x="284" y="140"/>
                    </a:lnTo>
                    <a:lnTo>
                      <a:pt x="284" y="150"/>
                    </a:lnTo>
                    <a:lnTo>
                      <a:pt x="276" y="150"/>
                    </a:lnTo>
                    <a:lnTo>
                      <a:pt x="276" y="106"/>
                    </a:lnTo>
                    <a:lnTo>
                      <a:pt x="264" y="106"/>
                    </a:lnTo>
                    <a:lnTo>
                      <a:pt x="258" y="66"/>
                    </a:lnTo>
                    <a:lnTo>
                      <a:pt x="204" y="102"/>
                    </a:lnTo>
                    <a:lnTo>
                      <a:pt x="198" y="66"/>
                    </a:lnTo>
                    <a:lnTo>
                      <a:pt x="142" y="100"/>
                    </a:lnTo>
                    <a:lnTo>
                      <a:pt x="138" y="64"/>
                    </a:lnTo>
                    <a:lnTo>
                      <a:pt x="82" y="100"/>
                    </a:lnTo>
                    <a:lnTo>
                      <a:pt x="76" y="64"/>
                    </a:lnTo>
                    <a:lnTo>
                      <a:pt x="12" y="102"/>
                    </a:lnTo>
                    <a:lnTo>
                      <a:pt x="0" y="102"/>
                    </a:lnTo>
                    <a:close/>
                    <a:moveTo>
                      <a:pt x="220" y="218"/>
                    </a:moveTo>
                    <a:lnTo>
                      <a:pt x="250" y="218"/>
                    </a:lnTo>
                    <a:lnTo>
                      <a:pt x="250" y="240"/>
                    </a:lnTo>
                    <a:lnTo>
                      <a:pt x="220" y="240"/>
                    </a:lnTo>
                    <a:lnTo>
                      <a:pt x="220" y="218"/>
                    </a:lnTo>
                    <a:close/>
                    <a:moveTo>
                      <a:pt x="220" y="188"/>
                    </a:moveTo>
                    <a:lnTo>
                      <a:pt x="250" y="188"/>
                    </a:lnTo>
                    <a:lnTo>
                      <a:pt x="250" y="210"/>
                    </a:lnTo>
                    <a:lnTo>
                      <a:pt x="220" y="210"/>
                    </a:lnTo>
                    <a:lnTo>
                      <a:pt x="220" y="188"/>
                    </a:lnTo>
                    <a:close/>
                    <a:moveTo>
                      <a:pt x="220" y="156"/>
                    </a:moveTo>
                    <a:lnTo>
                      <a:pt x="250" y="156"/>
                    </a:lnTo>
                    <a:lnTo>
                      <a:pt x="250" y="180"/>
                    </a:lnTo>
                    <a:lnTo>
                      <a:pt x="220" y="180"/>
                    </a:lnTo>
                    <a:lnTo>
                      <a:pt x="220" y="156"/>
                    </a:lnTo>
                    <a:close/>
                    <a:moveTo>
                      <a:pt x="220" y="126"/>
                    </a:moveTo>
                    <a:lnTo>
                      <a:pt x="250" y="126"/>
                    </a:lnTo>
                    <a:lnTo>
                      <a:pt x="250" y="150"/>
                    </a:lnTo>
                    <a:lnTo>
                      <a:pt x="220" y="150"/>
                    </a:lnTo>
                    <a:lnTo>
                      <a:pt x="220" y="126"/>
                    </a:lnTo>
                    <a:close/>
                    <a:moveTo>
                      <a:pt x="190" y="218"/>
                    </a:moveTo>
                    <a:lnTo>
                      <a:pt x="214" y="218"/>
                    </a:lnTo>
                    <a:lnTo>
                      <a:pt x="214" y="240"/>
                    </a:lnTo>
                    <a:lnTo>
                      <a:pt x="190" y="240"/>
                    </a:lnTo>
                    <a:lnTo>
                      <a:pt x="190" y="218"/>
                    </a:lnTo>
                    <a:close/>
                    <a:moveTo>
                      <a:pt x="190" y="188"/>
                    </a:moveTo>
                    <a:lnTo>
                      <a:pt x="214" y="188"/>
                    </a:lnTo>
                    <a:lnTo>
                      <a:pt x="214" y="210"/>
                    </a:lnTo>
                    <a:lnTo>
                      <a:pt x="190" y="210"/>
                    </a:lnTo>
                    <a:lnTo>
                      <a:pt x="190" y="188"/>
                    </a:lnTo>
                    <a:close/>
                    <a:moveTo>
                      <a:pt x="190" y="156"/>
                    </a:moveTo>
                    <a:lnTo>
                      <a:pt x="214" y="156"/>
                    </a:lnTo>
                    <a:lnTo>
                      <a:pt x="214" y="180"/>
                    </a:lnTo>
                    <a:lnTo>
                      <a:pt x="190" y="180"/>
                    </a:lnTo>
                    <a:lnTo>
                      <a:pt x="190" y="156"/>
                    </a:lnTo>
                    <a:close/>
                    <a:moveTo>
                      <a:pt x="190" y="126"/>
                    </a:moveTo>
                    <a:lnTo>
                      <a:pt x="214" y="126"/>
                    </a:lnTo>
                    <a:lnTo>
                      <a:pt x="214" y="150"/>
                    </a:lnTo>
                    <a:lnTo>
                      <a:pt x="190" y="150"/>
                    </a:lnTo>
                    <a:lnTo>
                      <a:pt x="190" y="126"/>
                    </a:lnTo>
                    <a:close/>
                    <a:moveTo>
                      <a:pt x="160" y="218"/>
                    </a:moveTo>
                    <a:lnTo>
                      <a:pt x="182" y="218"/>
                    </a:lnTo>
                    <a:lnTo>
                      <a:pt x="182" y="240"/>
                    </a:lnTo>
                    <a:lnTo>
                      <a:pt x="160" y="240"/>
                    </a:lnTo>
                    <a:lnTo>
                      <a:pt x="160" y="218"/>
                    </a:lnTo>
                    <a:close/>
                    <a:moveTo>
                      <a:pt x="160" y="188"/>
                    </a:moveTo>
                    <a:lnTo>
                      <a:pt x="182" y="188"/>
                    </a:lnTo>
                    <a:lnTo>
                      <a:pt x="182" y="210"/>
                    </a:lnTo>
                    <a:lnTo>
                      <a:pt x="160" y="210"/>
                    </a:lnTo>
                    <a:lnTo>
                      <a:pt x="160" y="188"/>
                    </a:lnTo>
                    <a:close/>
                    <a:moveTo>
                      <a:pt x="160" y="156"/>
                    </a:moveTo>
                    <a:lnTo>
                      <a:pt x="182" y="156"/>
                    </a:lnTo>
                    <a:lnTo>
                      <a:pt x="182" y="180"/>
                    </a:lnTo>
                    <a:lnTo>
                      <a:pt x="160" y="180"/>
                    </a:lnTo>
                    <a:lnTo>
                      <a:pt x="160" y="156"/>
                    </a:lnTo>
                    <a:close/>
                    <a:moveTo>
                      <a:pt x="160" y="126"/>
                    </a:moveTo>
                    <a:lnTo>
                      <a:pt x="182" y="126"/>
                    </a:lnTo>
                    <a:lnTo>
                      <a:pt x="182" y="150"/>
                    </a:lnTo>
                    <a:lnTo>
                      <a:pt x="160" y="150"/>
                    </a:lnTo>
                    <a:lnTo>
                      <a:pt x="160" y="126"/>
                    </a:lnTo>
                    <a:close/>
                    <a:moveTo>
                      <a:pt x="130" y="218"/>
                    </a:moveTo>
                    <a:lnTo>
                      <a:pt x="152" y="218"/>
                    </a:lnTo>
                    <a:lnTo>
                      <a:pt x="152" y="240"/>
                    </a:lnTo>
                    <a:lnTo>
                      <a:pt x="130" y="240"/>
                    </a:lnTo>
                    <a:lnTo>
                      <a:pt x="130" y="218"/>
                    </a:lnTo>
                    <a:close/>
                    <a:moveTo>
                      <a:pt x="130" y="188"/>
                    </a:moveTo>
                    <a:lnTo>
                      <a:pt x="152" y="188"/>
                    </a:lnTo>
                    <a:lnTo>
                      <a:pt x="152" y="210"/>
                    </a:lnTo>
                    <a:lnTo>
                      <a:pt x="130" y="210"/>
                    </a:lnTo>
                    <a:lnTo>
                      <a:pt x="130" y="188"/>
                    </a:lnTo>
                    <a:close/>
                    <a:moveTo>
                      <a:pt x="130" y="156"/>
                    </a:moveTo>
                    <a:lnTo>
                      <a:pt x="152" y="156"/>
                    </a:lnTo>
                    <a:lnTo>
                      <a:pt x="152" y="180"/>
                    </a:lnTo>
                    <a:lnTo>
                      <a:pt x="130" y="180"/>
                    </a:lnTo>
                    <a:lnTo>
                      <a:pt x="130" y="156"/>
                    </a:lnTo>
                    <a:close/>
                    <a:moveTo>
                      <a:pt x="130" y="126"/>
                    </a:moveTo>
                    <a:lnTo>
                      <a:pt x="152" y="126"/>
                    </a:lnTo>
                    <a:lnTo>
                      <a:pt x="152" y="150"/>
                    </a:lnTo>
                    <a:lnTo>
                      <a:pt x="130" y="150"/>
                    </a:lnTo>
                    <a:lnTo>
                      <a:pt x="130" y="126"/>
                    </a:lnTo>
                    <a:close/>
                    <a:moveTo>
                      <a:pt x="100" y="218"/>
                    </a:moveTo>
                    <a:lnTo>
                      <a:pt x="122" y="218"/>
                    </a:lnTo>
                    <a:lnTo>
                      <a:pt x="122" y="240"/>
                    </a:lnTo>
                    <a:lnTo>
                      <a:pt x="100" y="240"/>
                    </a:lnTo>
                    <a:lnTo>
                      <a:pt x="100" y="218"/>
                    </a:lnTo>
                    <a:close/>
                    <a:moveTo>
                      <a:pt x="100" y="188"/>
                    </a:moveTo>
                    <a:lnTo>
                      <a:pt x="122" y="188"/>
                    </a:lnTo>
                    <a:lnTo>
                      <a:pt x="122" y="210"/>
                    </a:lnTo>
                    <a:lnTo>
                      <a:pt x="100" y="210"/>
                    </a:lnTo>
                    <a:lnTo>
                      <a:pt x="100" y="188"/>
                    </a:lnTo>
                    <a:close/>
                    <a:moveTo>
                      <a:pt x="100" y="156"/>
                    </a:moveTo>
                    <a:lnTo>
                      <a:pt x="122" y="156"/>
                    </a:lnTo>
                    <a:lnTo>
                      <a:pt x="122" y="180"/>
                    </a:lnTo>
                    <a:lnTo>
                      <a:pt x="100" y="180"/>
                    </a:lnTo>
                    <a:lnTo>
                      <a:pt x="100" y="156"/>
                    </a:lnTo>
                    <a:close/>
                    <a:moveTo>
                      <a:pt x="100" y="126"/>
                    </a:moveTo>
                    <a:lnTo>
                      <a:pt x="122" y="126"/>
                    </a:lnTo>
                    <a:lnTo>
                      <a:pt x="122" y="150"/>
                    </a:lnTo>
                    <a:lnTo>
                      <a:pt x="100" y="150"/>
                    </a:lnTo>
                    <a:lnTo>
                      <a:pt x="100" y="126"/>
                    </a:lnTo>
                    <a:close/>
                    <a:moveTo>
                      <a:pt x="70" y="218"/>
                    </a:moveTo>
                    <a:lnTo>
                      <a:pt x="92" y="218"/>
                    </a:lnTo>
                    <a:lnTo>
                      <a:pt x="92" y="240"/>
                    </a:lnTo>
                    <a:lnTo>
                      <a:pt x="70" y="240"/>
                    </a:lnTo>
                    <a:lnTo>
                      <a:pt x="70" y="218"/>
                    </a:lnTo>
                    <a:close/>
                    <a:moveTo>
                      <a:pt x="70" y="188"/>
                    </a:moveTo>
                    <a:lnTo>
                      <a:pt x="92" y="188"/>
                    </a:lnTo>
                    <a:lnTo>
                      <a:pt x="92" y="210"/>
                    </a:lnTo>
                    <a:lnTo>
                      <a:pt x="70" y="210"/>
                    </a:lnTo>
                    <a:lnTo>
                      <a:pt x="70" y="188"/>
                    </a:lnTo>
                    <a:close/>
                    <a:moveTo>
                      <a:pt x="70" y="156"/>
                    </a:moveTo>
                    <a:lnTo>
                      <a:pt x="92" y="156"/>
                    </a:lnTo>
                    <a:lnTo>
                      <a:pt x="92" y="180"/>
                    </a:lnTo>
                    <a:lnTo>
                      <a:pt x="70" y="180"/>
                    </a:lnTo>
                    <a:lnTo>
                      <a:pt x="70" y="156"/>
                    </a:lnTo>
                    <a:close/>
                    <a:moveTo>
                      <a:pt x="70" y="126"/>
                    </a:moveTo>
                    <a:lnTo>
                      <a:pt x="92" y="126"/>
                    </a:lnTo>
                    <a:lnTo>
                      <a:pt x="92" y="150"/>
                    </a:lnTo>
                    <a:lnTo>
                      <a:pt x="70" y="150"/>
                    </a:lnTo>
                    <a:lnTo>
                      <a:pt x="70" y="126"/>
                    </a:lnTo>
                    <a:close/>
                    <a:moveTo>
                      <a:pt x="36" y="218"/>
                    </a:moveTo>
                    <a:lnTo>
                      <a:pt x="62" y="218"/>
                    </a:lnTo>
                    <a:lnTo>
                      <a:pt x="62" y="240"/>
                    </a:lnTo>
                    <a:lnTo>
                      <a:pt x="36" y="240"/>
                    </a:lnTo>
                    <a:lnTo>
                      <a:pt x="36" y="218"/>
                    </a:lnTo>
                    <a:close/>
                    <a:moveTo>
                      <a:pt x="36" y="188"/>
                    </a:moveTo>
                    <a:lnTo>
                      <a:pt x="62" y="188"/>
                    </a:lnTo>
                    <a:lnTo>
                      <a:pt x="62" y="210"/>
                    </a:lnTo>
                    <a:lnTo>
                      <a:pt x="36" y="210"/>
                    </a:lnTo>
                    <a:lnTo>
                      <a:pt x="36" y="188"/>
                    </a:lnTo>
                    <a:close/>
                    <a:moveTo>
                      <a:pt x="36" y="156"/>
                    </a:moveTo>
                    <a:lnTo>
                      <a:pt x="62" y="156"/>
                    </a:lnTo>
                    <a:lnTo>
                      <a:pt x="62" y="180"/>
                    </a:lnTo>
                    <a:lnTo>
                      <a:pt x="36" y="180"/>
                    </a:lnTo>
                    <a:lnTo>
                      <a:pt x="36" y="156"/>
                    </a:lnTo>
                    <a:close/>
                    <a:moveTo>
                      <a:pt x="36" y="126"/>
                    </a:moveTo>
                    <a:lnTo>
                      <a:pt x="62" y="126"/>
                    </a:lnTo>
                    <a:lnTo>
                      <a:pt x="62" y="150"/>
                    </a:lnTo>
                    <a:lnTo>
                      <a:pt x="36" y="150"/>
                    </a:lnTo>
                    <a:lnTo>
                      <a:pt x="36" y="12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vert="horz" wrap="square" lIns="89281" tIns="44641" rIns="89281" bIns="4464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2679"/>
              </a:p>
            </p:txBody>
          </p:sp>
        </p:grpSp>
        <p:grpSp>
          <p:nvGrpSpPr>
            <p:cNvPr id="86" name="Group 632">
              <a:extLst>
                <a:ext uri="{FF2B5EF4-FFF2-40B4-BE49-F238E27FC236}">
                  <a16:creationId xmlns:a16="http://schemas.microsoft.com/office/drawing/2014/main" id="{A51AD105-BB20-4AF4-9525-C707A569623C}"/>
                </a:ext>
              </a:extLst>
            </p:cNvPr>
            <p:cNvGrpSpPr/>
            <p:nvPr/>
          </p:nvGrpSpPr>
          <p:grpSpPr>
            <a:xfrm>
              <a:off x="1648873" y="3611312"/>
              <a:ext cx="144000" cy="144000"/>
              <a:chOff x="6530822" y="10757816"/>
              <a:chExt cx="216000" cy="216000"/>
            </a:xfrm>
          </p:grpSpPr>
          <p:grpSp>
            <p:nvGrpSpPr>
              <p:cNvPr id="141" name="Group 690">
                <a:extLst>
                  <a:ext uri="{FF2B5EF4-FFF2-40B4-BE49-F238E27FC236}">
                    <a16:creationId xmlns:a16="http://schemas.microsoft.com/office/drawing/2014/main" id="{CA9A7A6B-786C-48C6-8E8A-A9DD81142BE4}"/>
                  </a:ext>
                </a:extLst>
              </p:cNvPr>
              <p:cNvGrpSpPr/>
              <p:nvPr/>
            </p:nvGrpSpPr>
            <p:grpSpPr>
              <a:xfrm>
                <a:off x="6530822" y="10757816"/>
                <a:ext cx="216000" cy="216000"/>
                <a:chOff x="9071429" y="2264229"/>
                <a:chExt cx="522514" cy="522514"/>
              </a:xfrm>
            </p:grpSpPr>
            <p:sp>
              <p:nvSpPr>
                <p:cNvPr id="143" name="Teardrop 692">
                  <a:extLst>
                    <a:ext uri="{FF2B5EF4-FFF2-40B4-BE49-F238E27FC236}">
                      <a16:creationId xmlns:a16="http://schemas.microsoft.com/office/drawing/2014/main" id="{000CE36A-1BFA-442A-B24F-17A37A69BF50}"/>
                    </a:ext>
                  </a:extLst>
                </p:cNvPr>
                <p:cNvSpPr/>
                <p:nvPr/>
              </p:nvSpPr>
              <p:spPr bwMode="ltGray">
                <a:xfrm rot="8100000">
                  <a:off x="9071429" y="2264229"/>
                  <a:ext cx="522514" cy="522514"/>
                </a:xfrm>
                <a:prstGeom prst="teardrop">
                  <a:avLst>
                    <a:gd name="adj" fmla="val 128847"/>
                  </a:avLst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 err="1">
                    <a:solidFill>
                      <a:schemeClr val="bg1"/>
                    </a:solidFill>
                    <a:latin typeface="Georgia" pitchFamily="18" charset="0"/>
                  </a:endParaRPr>
                </a:p>
              </p:txBody>
            </p:sp>
            <p:sp>
              <p:nvSpPr>
                <p:cNvPr id="144" name="Oval 693">
                  <a:extLst>
                    <a:ext uri="{FF2B5EF4-FFF2-40B4-BE49-F238E27FC236}">
                      <a16:creationId xmlns:a16="http://schemas.microsoft.com/office/drawing/2014/main" id="{C6890C3B-5388-4A81-B6FC-F93CCFB096CA}"/>
                    </a:ext>
                  </a:extLst>
                </p:cNvPr>
                <p:cNvSpPr/>
                <p:nvPr/>
              </p:nvSpPr>
              <p:spPr bwMode="ltGray">
                <a:xfrm>
                  <a:off x="9115879" y="2308677"/>
                  <a:ext cx="433615" cy="433615"/>
                </a:xfrm>
                <a:prstGeom prst="ellipse">
                  <a:avLst/>
                </a:prstGeom>
                <a:solidFill>
                  <a:schemeClr val="bg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 err="1">
                    <a:solidFill>
                      <a:schemeClr val="bg1"/>
                    </a:solidFill>
                    <a:latin typeface="Georgia" pitchFamily="18" charset="0"/>
                  </a:endParaRPr>
                </a:p>
              </p:txBody>
            </p:sp>
          </p:grpSp>
          <p:sp>
            <p:nvSpPr>
              <p:cNvPr id="142" name="Freeform 253">
                <a:extLst>
                  <a:ext uri="{FF2B5EF4-FFF2-40B4-BE49-F238E27FC236}">
                    <a16:creationId xmlns:a16="http://schemas.microsoft.com/office/drawing/2014/main" id="{FC6BE1D5-1DD9-403C-954E-C720FEA427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3653" y="10818957"/>
                <a:ext cx="106273" cy="113253"/>
              </a:xfrm>
              <a:custGeom>
                <a:avLst/>
                <a:gdLst>
                  <a:gd name="T0" fmla="*/ 76 w 134"/>
                  <a:gd name="T1" fmla="*/ 89 h 231"/>
                  <a:gd name="T2" fmla="*/ 134 w 134"/>
                  <a:gd name="T3" fmla="*/ 0 h 231"/>
                  <a:gd name="T4" fmla="*/ 61 w 134"/>
                  <a:gd name="T5" fmla="*/ 0 h 231"/>
                  <a:gd name="T6" fmla="*/ 0 w 134"/>
                  <a:gd name="T7" fmla="*/ 139 h 231"/>
                  <a:gd name="T8" fmla="*/ 64 w 134"/>
                  <a:gd name="T9" fmla="*/ 127 h 231"/>
                  <a:gd name="T10" fmla="*/ 42 w 134"/>
                  <a:gd name="T11" fmla="*/ 187 h 231"/>
                  <a:gd name="T12" fmla="*/ 35 w 134"/>
                  <a:gd name="T13" fmla="*/ 187 h 231"/>
                  <a:gd name="T14" fmla="*/ 29 w 134"/>
                  <a:gd name="T15" fmla="*/ 231 h 231"/>
                  <a:gd name="T16" fmla="*/ 67 w 134"/>
                  <a:gd name="T17" fmla="*/ 187 h 231"/>
                  <a:gd name="T18" fmla="*/ 57 w 134"/>
                  <a:gd name="T19" fmla="*/ 187 h 231"/>
                  <a:gd name="T20" fmla="*/ 121 w 134"/>
                  <a:gd name="T21" fmla="*/ 82 h 231"/>
                  <a:gd name="T22" fmla="*/ 76 w 134"/>
                  <a:gd name="T23" fmla="*/ 89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4" h="231">
                    <a:moveTo>
                      <a:pt x="76" y="89"/>
                    </a:moveTo>
                    <a:lnTo>
                      <a:pt x="134" y="0"/>
                    </a:lnTo>
                    <a:lnTo>
                      <a:pt x="61" y="0"/>
                    </a:lnTo>
                    <a:lnTo>
                      <a:pt x="0" y="139"/>
                    </a:lnTo>
                    <a:lnTo>
                      <a:pt x="64" y="127"/>
                    </a:lnTo>
                    <a:lnTo>
                      <a:pt x="42" y="187"/>
                    </a:lnTo>
                    <a:lnTo>
                      <a:pt x="35" y="187"/>
                    </a:lnTo>
                    <a:lnTo>
                      <a:pt x="29" y="231"/>
                    </a:lnTo>
                    <a:lnTo>
                      <a:pt x="67" y="187"/>
                    </a:lnTo>
                    <a:lnTo>
                      <a:pt x="57" y="187"/>
                    </a:lnTo>
                    <a:lnTo>
                      <a:pt x="121" y="82"/>
                    </a:lnTo>
                    <a:lnTo>
                      <a:pt x="76" y="89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104306" tIns="52153" rIns="104306" bIns="52153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cxnSp>
          <p:nvCxnSpPr>
            <p:cNvPr id="87" name="Straight Connector 527">
              <a:extLst>
                <a:ext uri="{FF2B5EF4-FFF2-40B4-BE49-F238E27FC236}">
                  <a16:creationId xmlns:a16="http://schemas.microsoft.com/office/drawing/2014/main" id="{1512E109-132D-4428-B120-4779AE88C457}"/>
                </a:ext>
              </a:extLst>
            </p:cNvPr>
            <p:cNvCxnSpPr/>
            <p:nvPr/>
          </p:nvCxnSpPr>
          <p:spPr>
            <a:xfrm>
              <a:off x="1290359" y="4177874"/>
              <a:ext cx="284240" cy="0"/>
            </a:xfrm>
            <a:prstGeom prst="line">
              <a:avLst/>
            </a:prstGeom>
            <a:ln w="19050" cmpd="sng">
              <a:solidFill>
                <a:srgbClr val="2724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8" name="Group 695">
              <a:extLst>
                <a:ext uri="{FF2B5EF4-FFF2-40B4-BE49-F238E27FC236}">
                  <a16:creationId xmlns:a16="http://schemas.microsoft.com/office/drawing/2014/main" id="{4335A742-311E-4A5B-B9CD-FBEC97A06166}"/>
                </a:ext>
              </a:extLst>
            </p:cNvPr>
            <p:cNvGrpSpPr/>
            <p:nvPr/>
          </p:nvGrpSpPr>
          <p:grpSpPr>
            <a:xfrm>
              <a:off x="1360415" y="4115196"/>
              <a:ext cx="144000" cy="144000"/>
              <a:chOff x="5129882" y="6893497"/>
              <a:chExt cx="280469" cy="253938"/>
            </a:xfrm>
          </p:grpSpPr>
          <p:sp>
            <p:nvSpPr>
              <p:cNvPr id="139" name="Oval 696">
                <a:extLst>
                  <a:ext uri="{FF2B5EF4-FFF2-40B4-BE49-F238E27FC236}">
                    <a16:creationId xmlns:a16="http://schemas.microsoft.com/office/drawing/2014/main" id="{9EF427E7-9EEA-4595-8B77-972A058E07BF}"/>
                  </a:ext>
                </a:extLst>
              </p:cNvPr>
              <p:cNvSpPr/>
              <p:nvPr/>
            </p:nvSpPr>
            <p:spPr>
              <a:xfrm>
                <a:off x="5129882" y="6893497"/>
                <a:ext cx="280469" cy="253938"/>
              </a:xfrm>
              <a:prstGeom prst="ellipse">
                <a:avLst/>
              </a:prstGeom>
              <a:solidFill>
                <a:srgbClr val="EEECE1"/>
              </a:solidFill>
              <a:ln w="12700">
                <a:solidFill>
                  <a:srgbClr val="27245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0" name="Freeform 4830">
                <a:extLst>
                  <a:ext uri="{FF2B5EF4-FFF2-40B4-BE49-F238E27FC236}">
                    <a16:creationId xmlns:a16="http://schemas.microsoft.com/office/drawing/2014/main" id="{C521F871-0155-4F52-B8F4-6189B28B180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58957" y="6939056"/>
                <a:ext cx="217237" cy="165389"/>
              </a:xfrm>
              <a:custGeom>
                <a:avLst/>
                <a:gdLst>
                  <a:gd name="T0" fmla="*/ 478 w 500"/>
                  <a:gd name="T1" fmla="*/ 164 h 400"/>
                  <a:gd name="T2" fmla="*/ 422 w 500"/>
                  <a:gd name="T3" fmla="*/ 150 h 400"/>
                  <a:gd name="T4" fmla="*/ 374 w 500"/>
                  <a:gd name="T5" fmla="*/ 120 h 400"/>
                  <a:gd name="T6" fmla="*/ 358 w 500"/>
                  <a:gd name="T7" fmla="*/ 106 h 400"/>
                  <a:gd name="T8" fmla="*/ 356 w 500"/>
                  <a:gd name="T9" fmla="*/ 104 h 400"/>
                  <a:gd name="T10" fmla="*/ 260 w 500"/>
                  <a:gd name="T11" fmla="*/ 8 h 400"/>
                  <a:gd name="T12" fmla="*/ 260 w 500"/>
                  <a:gd name="T13" fmla="*/ 6 h 400"/>
                  <a:gd name="T14" fmla="*/ 256 w 500"/>
                  <a:gd name="T15" fmla="*/ 4 h 400"/>
                  <a:gd name="T16" fmla="*/ 256 w 500"/>
                  <a:gd name="T17" fmla="*/ 2 h 400"/>
                  <a:gd name="T18" fmla="*/ 252 w 500"/>
                  <a:gd name="T19" fmla="*/ 0 h 400"/>
                  <a:gd name="T20" fmla="*/ 252 w 500"/>
                  <a:gd name="T21" fmla="*/ 0 h 400"/>
                  <a:gd name="T22" fmla="*/ 248 w 500"/>
                  <a:gd name="T23" fmla="*/ 0 h 400"/>
                  <a:gd name="T24" fmla="*/ 248 w 500"/>
                  <a:gd name="T25" fmla="*/ 0 h 400"/>
                  <a:gd name="T26" fmla="*/ 244 w 500"/>
                  <a:gd name="T27" fmla="*/ 2 h 400"/>
                  <a:gd name="T28" fmla="*/ 244 w 500"/>
                  <a:gd name="T29" fmla="*/ 4 h 400"/>
                  <a:gd name="T30" fmla="*/ 240 w 500"/>
                  <a:gd name="T31" fmla="*/ 6 h 400"/>
                  <a:gd name="T32" fmla="*/ 214 w 500"/>
                  <a:gd name="T33" fmla="*/ 102 h 400"/>
                  <a:gd name="T34" fmla="*/ 144 w 500"/>
                  <a:gd name="T35" fmla="*/ 104 h 400"/>
                  <a:gd name="T36" fmla="*/ 142 w 500"/>
                  <a:gd name="T37" fmla="*/ 106 h 400"/>
                  <a:gd name="T38" fmla="*/ 126 w 500"/>
                  <a:gd name="T39" fmla="*/ 120 h 400"/>
                  <a:gd name="T40" fmla="*/ 78 w 500"/>
                  <a:gd name="T41" fmla="*/ 150 h 400"/>
                  <a:gd name="T42" fmla="*/ 22 w 500"/>
                  <a:gd name="T43" fmla="*/ 164 h 400"/>
                  <a:gd name="T44" fmla="*/ 0 w 500"/>
                  <a:gd name="T45" fmla="*/ 186 h 400"/>
                  <a:gd name="T46" fmla="*/ 0 w 500"/>
                  <a:gd name="T47" fmla="*/ 186 h 400"/>
                  <a:gd name="T48" fmla="*/ 20 w 500"/>
                  <a:gd name="T49" fmla="*/ 184 h 400"/>
                  <a:gd name="T50" fmla="*/ 80 w 500"/>
                  <a:gd name="T51" fmla="*/ 170 h 400"/>
                  <a:gd name="T52" fmla="*/ 134 w 500"/>
                  <a:gd name="T53" fmla="*/ 140 h 400"/>
                  <a:gd name="T54" fmla="*/ 138 w 500"/>
                  <a:gd name="T55" fmla="*/ 388 h 400"/>
                  <a:gd name="T56" fmla="*/ 140 w 500"/>
                  <a:gd name="T57" fmla="*/ 394 h 400"/>
                  <a:gd name="T58" fmla="*/ 146 w 500"/>
                  <a:gd name="T59" fmla="*/ 400 h 400"/>
                  <a:gd name="T60" fmla="*/ 154 w 500"/>
                  <a:gd name="T61" fmla="*/ 398 h 400"/>
                  <a:gd name="T62" fmla="*/ 250 w 500"/>
                  <a:gd name="T63" fmla="*/ 322 h 400"/>
                  <a:gd name="T64" fmla="*/ 342 w 500"/>
                  <a:gd name="T65" fmla="*/ 392 h 400"/>
                  <a:gd name="T66" fmla="*/ 352 w 500"/>
                  <a:gd name="T67" fmla="*/ 400 h 400"/>
                  <a:gd name="T68" fmla="*/ 358 w 500"/>
                  <a:gd name="T69" fmla="*/ 398 h 400"/>
                  <a:gd name="T70" fmla="*/ 362 w 500"/>
                  <a:gd name="T71" fmla="*/ 388 h 400"/>
                  <a:gd name="T72" fmla="*/ 350 w 500"/>
                  <a:gd name="T73" fmla="*/ 126 h 400"/>
                  <a:gd name="T74" fmla="*/ 402 w 500"/>
                  <a:gd name="T75" fmla="*/ 162 h 400"/>
                  <a:gd name="T76" fmla="*/ 458 w 500"/>
                  <a:gd name="T77" fmla="*/ 182 h 400"/>
                  <a:gd name="T78" fmla="*/ 500 w 500"/>
                  <a:gd name="T79" fmla="*/ 186 h 400"/>
                  <a:gd name="T80" fmla="*/ 500 w 500"/>
                  <a:gd name="T81" fmla="*/ 186 h 400"/>
                  <a:gd name="T82" fmla="*/ 498 w 500"/>
                  <a:gd name="T83" fmla="*/ 166 h 400"/>
                  <a:gd name="T84" fmla="*/ 282 w 500"/>
                  <a:gd name="T85" fmla="*/ 166 h 400"/>
                  <a:gd name="T86" fmla="*/ 250 w 500"/>
                  <a:gd name="T87" fmla="*/ 220 h 400"/>
                  <a:gd name="T88" fmla="*/ 280 w 500"/>
                  <a:gd name="T89" fmla="*/ 202 h 400"/>
                  <a:gd name="T90" fmla="*/ 236 w 500"/>
                  <a:gd name="T91" fmla="*/ 102 h 400"/>
                  <a:gd name="T92" fmla="*/ 270 w 500"/>
                  <a:gd name="T93" fmla="*/ 122 h 400"/>
                  <a:gd name="T94" fmla="*/ 224 w 500"/>
                  <a:gd name="T95" fmla="*/ 146 h 400"/>
                  <a:gd name="T96" fmla="*/ 230 w 500"/>
                  <a:gd name="T97" fmla="*/ 172 h 400"/>
                  <a:gd name="T98" fmla="*/ 184 w 500"/>
                  <a:gd name="T99" fmla="*/ 122 h 400"/>
                  <a:gd name="T100" fmla="*/ 184 w 500"/>
                  <a:gd name="T101" fmla="*/ 122 h 400"/>
                  <a:gd name="T102" fmla="*/ 196 w 500"/>
                  <a:gd name="T103" fmla="*/ 250 h 400"/>
                  <a:gd name="T104" fmla="*/ 186 w 500"/>
                  <a:gd name="T105" fmla="*/ 286 h 400"/>
                  <a:gd name="T106" fmla="*/ 200 w 500"/>
                  <a:gd name="T107" fmla="*/ 272 h 400"/>
                  <a:gd name="T108" fmla="*/ 250 w 500"/>
                  <a:gd name="T109" fmla="*/ 300 h 400"/>
                  <a:gd name="T110" fmla="*/ 270 w 500"/>
                  <a:gd name="T111" fmla="*/ 312 h 400"/>
                  <a:gd name="T112" fmla="*/ 304 w 500"/>
                  <a:gd name="T113" fmla="*/ 250 h 400"/>
                  <a:gd name="T114" fmla="*/ 304 w 500"/>
                  <a:gd name="T115" fmla="*/ 250 h 400"/>
                  <a:gd name="T116" fmla="*/ 316 w 500"/>
                  <a:gd name="T117" fmla="*/ 122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00" h="400">
                    <a:moveTo>
                      <a:pt x="498" y="166"/>
                    </a:moveTo>
                    <a:lnTo>
                      <a:pt x="498" y="166"/>
                    </a:lnTo>
                    <a:lnTo>
                      <a:pt x="478" y="164"/>
                    </a:lnTo>
                    <a:lnTo>
                      <a:pt x="460" y="162"/>
                    </a:lnTo>
                    <a:lnTo>
                      <a:pt x="440" y="156"/>
                    </a:lnTo>
                    <a:lnTo>
                      <a:pt x="422" y="150"/>
                    </a:lnTo>
                    <a:lnTo>
                      <a:pt x="406" y="142"/>
                    </a:lnTo>
                    <a:lnTo>
                      <a:pt x="388" y="130"/>
                    </a:lnTo>
                    <a:lnTo>
                      <a:pt x="374" y="120"/>
                    </a:lnTo>
                    <a:lnTo>
                      <a:pt x="358" y="106"/>
                    </a:lnTo>
                    <a:lnTo>
                      <a:pt x="358" y="106"/>
                    </a:lnTo>
                    <a:lnTo>
                      <a:pt x="358" y="106"/>
                    </a:lnTo>
                    <a:lnTo>
                      <a:pt x="358" y="106"/>
                    </a:lnTo>
                    <a:lnTo>
                      <a:pt x="356" y="104"/>
                    </a:lnTo>
                    <a:lnTo>
                      <a:pt x="356" y="104"/>
                    </a:lnTo>
                    <a:lnTo>
                      <a:pt x="352" y="102"/>
                    </a:lnTo>
                    <a:lnTo>
                      <a:pt x="286" y="102"/>
                    </a:lnTo>
                    <a:lnTo>
                      <a:pt x="260" y="8"/>
                    </a:lnTo>
                    <a:lnTo>
                      <a:pt x="260" y="8"/>
                    </a:lnTo>
                    <a:lnTo>
                      <a:pt x="260" y="6"/>
                    </a:lnTo>
                    <a:lnTo>
                      <a:pt x="260" y="6"/>
                    </a:lnTo>
                    <a:lnTo>
                      <a:pt x="258" y="4"/>
                    </a:lnTo>
                    <a:lnTo>
                      <a:pt x="258" y="4"/>
                    </a:lnTo>
                    <a:lnTo>
                      <a:pt x="256" y="4"/>
                    </a:lnTo>
                    <a:lnTo>
                      <a:pt x="256" y="4"/>
                    </a:lnTo>
                    <a:lnTo>
                      <a:pt x="256" y="2"/>
                    </a:lnTo>
                    <a:lnTo>
                      <a:pt x="256" y="2"/>
                    </a:lnTo>
                    <a:lnTo>
                      <a:pt x="254" y="2"/>
                    </a:lnTo>
                    <a:lnTo>
                      <a:pt x="254" y="2"/>
                    </a:lnTo>
                    <a:lnTo>
                      <a:pt x="252" y="0"/>
                    </a:lnTo>
                    <a:lnTo>
                      <a:pt x="252" y="0"/>
                    </a:lnTo>
                    <a:lnTo>
                      <a:pt x="252" y="0"/>
                    </a:lnTo>
                    <a:lnTo>
                      <a:pt x="252" y="0"/>
                    </a:lnTo>
                    <a:lnTo>
                      <a:pt x="250" y="0"/>
                    </a:lnTo>
                    <a:lnTo>
                      <a:pt x="250" y="0"/>
                    </a:lnTo>
                    <a:lnTo>
                      <a:pt x="248" y="0"/>
                    </a:lnTo>
                    <a:lnTo>
                      <a:pt x="248" y="0"/>
                    </a:lnTo>
                    <a:lnTo>
                      <a:pt x="248" y="0"/>
                    </a:lnTo>
                    <a:lnTo>
                      <a:pt x="248" y="0"/>
                    </a:lnTo>
                    <a:lnTo>
                      <a:pt x="246" y="2"/>
                    </a:lnTo>
                    <a:lnTo>
                      <a:pt x="246" y="2"/>
                    </a:lnTo>
                    <a:lnTo>
                      <a:pt x="244" y="2"/>
                    </a:lnTo>
                    <a:lnTo>
                      <a:pt x="244" y="2"/>
                    </a:lnTo>
                    <a:lnTo>
                      <a:pt x="244" y="4"/>
                    </a:lnTo>
                    <a:lnTo>
                      <a:pt x="244" y="4"/>
                    </a:lnTo>
                    <a:lnTo>
                      <a:pt x="242" y="4"/>
                    </a:lnTo>
                    <a:lnTo>
                      <a:pt x="242" y="4"/>
                    </a:lnTo>
                    <a:lnTo>
                      <a:pt x="240" y="6"/>
                    </a:lnTo>
                    <a:lnTo>
                      <a:pt x="240" y="6"/>
                    </a:lnTo>
                    <a:lnTo>
                      <a:pt x="240" y="8"/>
                    </a:lnTo>
                    <a:lnTo>
                      <a:pt x="214" y="102"/>
                    </a:lnTo>
                    <a:lnTo>
                      <a:pt x="148" y="102"/>
                    </a:lnTo>
                    <a:lnTo>
                      <a:pt x="148" y="102"/>
                    </a:lnTo>
                    <a:lnTo>
                      <a:pt x="144" y="104"/>
                    </a:lnTo>
                    <a:lnTo>
                      <a:pt x="144" y="104"/>
                    </a:lnTo>
                    <a:lnTo>
                      <a:pt x="142" y="106"/>
                    </a:lnTo>
                    <a:lnTo>
                      <a:pt x="142" y="106"/>
                    </a:lnTo>
                    <a:lnTo>
                      <a:pt x="142" y="106"/>
                    </a:lnTo>
                    <a:lnTo>
                      <a:pt x="142" y="106"/>
                    </a:lnTo>
                    <a:lnTo>
                      <a:pt x="126" y="120"/>
                    </a:lnTo>
                    <a:lnTo>
                      <a:pt x="112" y="130"/>
                    </a:lnTo>
                    <a:lnTo>
                      <a:pt x="94" y="142"/>
                    </a:lnTo>
                    <a:lnTo>
                      <a:pt x="78" y="150"/>
                    </a:lnTo>
                    <a:lnTo>
                      <a:pt x="60" y="156"/>
                    </a:lnTo>
                    <a:lnTo>
                      <a:pt x="40" y="162"/>
                    </a:lnTo>
                    <a:lnTo>
                      <a:pt x="22" y="164"/>
                    </a:lnTo>
                    <a:lnTo>
                      <a:pt x="2" y="166"/>
                    </a:lnTo>
                    <a:lnTo>
                      <a:pt x="2" y="166"/>
                    </a:lnTo>
                    <a:lnTo>
                      <a:pt x="0" y="186"/>
                    </a:lnTo>
                    <a:lnTo>
                      <a:pt x="0" y="186"/>
                    </a:lnTo>
                    <a:lnTo>
                      <a:pt x="0" y="186"/>
                    </a:lnTo>
                    <a:lnTo>
                      <a:pt x="0" y="186"/>
                    </a:lnTo>
                    <a:lnTo>
                      <a:pt x="0" y="186"/>
                    </a:lnTo>
                    <a:lnTo>
                      <a:pt x="0" y="186"/>
                    </a:lnTo>
                    <a:lnTo>
                      <a:pt x="20" y="184"/>
                    </a:lnTo>
                    <a:lnTo>
                      <a:pt x="40" y="182"/>
                    </a:lnTo>
                    <a:lnTo>
                      <a:pt x="60" y="176"/>
                    </a:lnTo>
                    <a:lnTo>
                      <a:pt x="80" y="170"/>
                    </a:lnTo>
                    <a:lnTo>
                      <a:pt x="98" y="162"/>
                    </a:lnTo>
                    <a:lnTo>
                      <a:pt x="116" y="152"/>
                    </a:lnTo>
                    <a:lnTo>
                      <a:pt x="134" y="140"/>
                    </a:lnTo>
                    <a:lnTo>
                      <a:pt x="150" y="126"/>
                    </a:lnTo>
                    <a:lnTo>
                      <a:pt x="200" y="156"/>
                    </a:lnTo>
                    <a:lnTo>
                      <a:pt x="138" y="388"/>
                    </a:lnTo>
                    <a:lnTo>
                      <a:pt x="138" y="388"/>
                    </a:lnTo>
                    <a:lnTo>
                      <a:pt x="138" y="392"/>
                    </a:lnTo>
                    <a:lnTo>
                      <a:pt x="140" y="394"/>
                    </a:lnTo>
                    <a:lnTo>
                      <a:pt x="142" y="398"/>
                    </a:lnTo>
                    <a:lnTo>
                      <a:pt x="146" y="400"/>
                    </a:lnTo>
                    <a:lnTo>
                      <a:pt x="146" y="400"/>
                    </a:lnTo>
                    <a:lnTo>
                      <a:pt x="148" y="400"/>
                    </a:lnTo>
                    <a:lnTo>
                      <a:pt x="148" y="400"/>
                    </a:lnTo>
                    <a:lnTo>
                      <a:pt x="154" y="398"/>
                    </a:lnTo>
                    <a:lnTo>
                      <a:pt x="158" y="392"/>
                    </a:lnTo>
                    <a:lnTo>
                      <a:pt x="164" y="372"/>
                    </a:lnTo>
                    <a:lnTo>
                      <a:pt x="250" y="322"/>
                    </a:lnTo>
                    <a:lnTo>
                      <a:pt x="336" y="372"/>
                    </a:lnTo>
                    <a:lnTo>
                      <a:pt x="342" y="392"/>
                    </a:lnTo>
                    <a:lnTo>
                      <a:pt x="342" y="392"/>
                    </a:lnTo>
                    <a:lnTo>
                      <a:pt x="346" y="398"/>
                    </a:lnTo>
                    <a:lnTo>
                      <a:pt x="352" y="400"/>
                    </a:lnTo>
                    <a:lnTo>
                      <a:pt x="352" y="400"/>
                    </a:lnTo>
                    <a:lnTo>
                      <a:pt x="354" y="400"/>
                    </a:lnTo>
                    <a:lnTo>
                      <a:pt x="354" y="400"/>
                    </a:lnTo>
                    <a:lnTo>
                      <a:pt x="358" y="398"/>
                    </a:lnTo>
                    <a:lnTo>
                      <a:pt x="360" y="394"/>
                    </a:lnTo>
                    <a:lnTo>
                      <a:pt x="362" y="392"/>
                    </a:lnTo>
                    <a:lnTo>
                      <a:pt x="362" y="388"/>
                    </a:lnTo>
                    <a:lnTo>
                      <a:pt x="300" y="156"/>
                    </a:lnTo>
                    <a:lnTo>
                      <a:pt x="350" y="126"/>
                    </a:lnTo>
                    <a:lnTo>
                      <a:pt x="350" y="126"/>
                    </a:lnTo>
                    <a:lnTo>
                      <a:pt x="366" y="140"/>
                    </a:lnTo>
                    <a:lnTo>
                      <a:pt x="384" y="152"/>
                    </a:lnTo>
                    <a:lnTo>
                      <a:pt x="402" y="162"/>
                    </a:lnTo>
                    <a:lnTo>
                      <a:pt x="420" y="170"/>
                    </a:lnTo>
                    <a:lnTo>
                      <a:pt x="438" y="176"/>
                    </a:lnTo>
                    <a:lnTo>
                      <a:pt x="458" y="182"/>
                    </a:lnTo>
                    <a:lnTo>
                      <a:pt x="480" y="184"/>
                    </a:lnTo>
                    <a:lnTo>
                      <a:pt x="500" y="186"/>
                    </a:lnTo>
                    <a:lnTo>
                      <a:pt x="500" y="186"/>
                    </a:lnTo>
                    <a:lnTo>
                      <a:pt x="500" y="186"/>
                    </a:lnTo>
                    <a:lnTo>
                      <a:pt x="500" y="186"/>
                    </a:lnTo>
                    <a:lnTo>
                      <a:pt x="500" y="186"/>
                    </a:lnTo>
                    <a:lnTo>
                      <a:pt x="500" y="186"/>
                    </a:lnTo>
                    <a:lnTo>
                      <a:pt x="498" y="166"/>
                    </a:lnTo>
                    <a:lnTo>
                      <a:pt x="498" y="166"/>
                    </a:lnTo>
                    <a:close/>
                    <a:moveTo>
                      <a:pt x="286" y="182"/>
                    </a:moveTo>
                    <a:lnTo>
                      <a:pt x="270" y="172"/>
                    </a:lnTo>
                    <a:lnTo>
                      <a:pt x="282" y="166"/>
                    </a:lnTo>
                    <a:lnTo>
                      <a:pt x="286" y="182"/>
                    </a:lnTo>
                    <a:close/>
                    <a:moveTo>
                      <a:pt x="280" y="202"/>
                    </a:moveTo>
                    <a:lnTo>
                      <a:pt x="250" y="220"/>
                    </a:lnTo>
                    <a:lnTo>
                      <a:pt x="220" y="202"/>
                    </a:lnTo>
                    <a:lnTo>
                      <a:pt x="250" y="184"/>
                    </a:lnTo>
                    <a:lnTo>
                      <a:pt x="280" y="202"/>
                    </a:lnTo>
                    <a:close/>
                    <a:moveTo>
                      <a:pt x="250" y="50"/>
                    </a:moveTo>
                    <a:lnTo>
                      <a:pt x="264" y="102"/>
                    </a:lnTo>
                    <a:lnTo>
                      <a:pt x="236" y="102"/>
                    </a:lnTo>
                    <a:lnTo>
                      <a:pt x="250" y="50"/>
                    </a:lnTo>
                    <a:close/>
                    <a:moveTo>
                      <a:pt x="230" y="122"/>
                    </a:moveTo>
                    <a:lnTo>
                      <a:pt x="270" y="122"/>
                    </a:lnTo>
                    <a:lnTo>
                      <a:pt x="276" y="146"/>
                    </a:lnTo>
                    <a:lnTo>
                      <a:pt x="250" y="162"/>
                    </a:lnTo>
                    <a:lnTo>
                      <a:pt x="224" y="146"/>
                    </a:lnTo>
                    <a:lnTo>
                      <a:pt x="230" y="122"/>
                    </a:lnTo>
                    <a:close/>
                    <a:moveTo>
                      <a:pt x="218" y="166"/>
                    </a:moveTo>
                    <a:lnTo>
                      <a:pt x="230" y="172"/>
                    </a:lnTo>
                    <a:lnTo>
                      <a:pt x="214" y="182"/>
                    </a:lnTo>
                    <a:lnTo>
                      <a:pt x="218" y="166"/>
                    </a:lnTo>
                    <a:close/>
                    <a:moveTo>
                      <a:pt x="184" y="122"/>
                    </a:moveTo>
                    <a:lnTo>
                      <a:pt x="210" y="122"/>
                    </a:lnTo>
                    <a:lnTo>
                      <a:pt x="206" y="136"/>
                    </a:lnTo>
                    <a:lnTo>
                      <a:pt x="184" y="122"/>
                    </a:lnTo>
                    <a:close/>
                    <a:moveTo>
                      <a:pt x="206" y="216"/>
                    </a:moveTo>
                    <a:lnTo>
                      <a:pt x="230" y="232"/>
                    </a:lnTo>
                    <a:lnTo>
                      <a:pt x="196" y="250"/>
                    </a:lnTo>
                    <a:lnTo>
                      <a:pt x="206" y="216"/>
                    </a:lnTo>
                    <a:close/>
                    <a:moveTo>
                      <a:pt x="170" y="346"/>
                    </a:moveTo>
                    <a:lnTo>
                      <a:pt x="186" y="286"/>
                    </a:lnTo>
                    <a:lnTo>
                      <a:pt x="230" y="312"/>
                    </a:lnTo>
                    <a:lnTo>
                      <a:pt x="170" y="346"/>
                    </a:lnTo>
                    <a:close/>
                    <a:moveTo>
                      <a:pt x="200" y="272"/>
                    </a:moveTo>
                    <a:lnTo>
                      <a:pt x="250" y="242"/>
                    </a:lnTo>
                    <a:lnTo>
                      <a:pt x="300" y="272"/>
                    </a:lnTo>
                    <a:lnTo>
                      <a:pt x="250" y="300"/>
                    </a:lnTo>
                    <a:lnTo>
                      <a:pt x="200" y="272"/>
                    </a:lnTo>
                    <a:close/>
                    <a:moveTo>
                      <a:pt x="330" y="346"/>
                    </a:moveTo>
                    <a:lnTo>
                      <a:pt x="270" y="312"/>
                    </a:lnTo>
                    <a:lnTo>
                      <a:pt x="314" y="286"/>
                    </a:lnTo>
                    <a:lnTo>
                      <a:pt x="330" y="346"/>
                    </a:lnTo>
                    <a:close/>
                    <a:moveTo>
                      <a:pt x="304" y="250"/>
                    </a:moveTo>
                    <a:lnTo>
                      <a:pt x="270" y="232"/>
                    </a:lnTo>
                    <a:lnTo>
                      <a:pt x="294" y="216"/>
                    </a:lnTo>
                    <a:lnTo>
                      <a:pt x="304" y="250"/>
                    </a:lnTo>
                    <a:close/>
                    <a:moveTo>
                      <a:pt x="294" y="136"/>
                    </a:moveTo>
                    <a:lnTo>
                      <a:pt x="290" y="122"/>
                    </a:lnTo>
                    <a:lnTo>
                      <a:pt x="316" y="122"/>
                    </a:lnTo>
                    <a:lnTo>
                      <a:pt x="294" y="136"/>
                    </a:lnTo>
                    <a:close/>
                  </a:path>
                </a:pathLst>
              </a:custGeom>
              <a:solidFill>
                <a:srgbClr val="27245B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/>
              </a:p>
            </p:txBody>
          </p:sp>
        </p:grpSp>
        <p:grpSp>
          <p:nvGrpSpPr>
            <p:cNvPr id="89" name="Group 820">
              <a:extLst>
                <a:ext uri="{FF2B5EF4-FFF2-40B4-BE49-F238E27FC236}">
                  <a16:creationId xmlns:a16="http://schemas.microsoft.com/office/drawing/2014/main" id="{A043BFD3-875B-4B30-ACC6-A5F80F0161E6}"/>
                </a:ext>
              </a:extLst>
            </p:cNvPr>
            <p:cNvGrpSpPr/>
            <p:nvPr/>
          </p:nvGrpSpPr>
          <p:grpSpPr>
            <a:xfrm>
              <a:off x="1218359" y="3638375"/>
              <a:ext cx="144000" cy="144000"/>
              <a:chOff x="1641048" y="9428853"/>
              <a:chExt cx="306000" cy="306000"/>
            </a:xfrm>
          </p:grpSpPr>
          <p:grpSp>
            <p:nvGrpSpPr>
              <p:cNvPr id="135" name="Group 821">
                <a:extLst>
                  <a:ext uri="{FF2B5EF4-FFF2-40B4-BE49-F238E27FC236}">
                    <a16:creationId xmlns:a16="http://schemas.microsoft.com/office/drawing/2014/main" id="{08DB168A-0B46-4B3E-83C9-89FE52A945C7}"/>
                  </a:ext>
                </a:extLst>
              </p:cNvPr>
              <p:cNvGrpSpPr/>
              <p:nvPr/>
            </p:nvGrpSpPr>
            <p:grpSpPr>
              <a:xfrm>
                <a:off x="1641048" y="9428853"/>
                <a:ext cx="306000" cy="306000"/>
                <a:chOff x="9071429" y="2264229"/>
                <a:chExt cx="522514" cy="522514"/>
              </a:xfrm>
            </p:grpSpPr>
            <p:sp>
              <p:nvSpPr>
                <p:cNvPr id="137" name="Teardrop 823">
                  <a:extLst>
                    <a:ext uri="{FF2B5EF4-FFF2-40B4-BE49-F238E27FC236}">
                      <a16:creationId xmlns:a16="http://schemas.microsoft.com/office/drawing/2014/main" id="{D594338F-C972-4CEE-926E-088C645FF01B}"/>
                    </a:ext>
                  </a:extLst>
                </p:cNvPr>
                <p:cNvSpPr/>
                <p:nvPr/>
              </p:nvSpPr>
              <p:spPr bwMode="ltGray">
                <a:xfrm rot="8100000">
                  <a:off x="9071429" y="2264229"/>
                  <a:ext cx="522514" cy="522514"/>
                </a:xfrm>
                <a:prstGeom prst="teardrop">
                  <a:avLst>
                    <a:gd name="adj" fmla="val 128847"/>
                  </a:avLst>
                </a:prstGeom>
                <a:solidFill>
                  <a:srgbClr val="997BB8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 err="1">
                    <a:solidFill>
                      <a:schemeClr val="bg1"/>
                    </a:solidFill>
                    <a:latin typeface="Georgia" pitchFamily="18" charset="0"/>
                  </a:endParaRPr>
                </a:p>
              </p:txBody>
            </p:sp>
            <p:sp>
              <p:nvSpPr>
                <p:cNvPr id="138" name="Oval 824">
                  <a:extLst>
                    <a:ext uri="{FF2B5EF4-FFF2-40B4-BE49-F238E27FC236}">
                      <a16:creationId xmlns:a16="http://schemas.microsoft.com/office/drawing/2014/main" id="{A73726CD-0BA5-42C9-87B0-6D229D6B0DC6}"/>
                    </a:ext>
                  </a:extLst>
                </p:cNvPr>
                <p:cNvSpPr/>
                <p:nvPr/>
              </p:nvSpPr>
              <p:spPr bwMode="ltGray">
                <a:xfrm>
                  <a:off x="9115879" y="2308677"/>
                  <a:ext cx="433615" cy="433615"/>
                </a:xfrm>
                <a:prstGeom prst="ellipse">
                  <a:avLst/>
                </a:prstGeom>
                <a:solidFill>
                  <a:schemeClr val="bg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 err="1">
                    <a:solidFill>
                      <a:schemeClr val="bg1"/>
                    </a:solidFill>
                    <a:latin typeface="Georgia" pitchFamily="18" charset="0"/>
                  </a:endParaRPr>
                </a:p>
              </p:txBody>
            </p:sp>
          </p:grpSp>
          <p:sp>
            <p:nvSpPr>
              <p:cNvPr id="136" name="Freeform 12">
                <a:extLst>
                  <a:ext uri="{FF2B5EF4-FFF2-40B4-BE49-F238E27FC236}">
                    <a16:creationId xmlns:a16="http://schemas.microsoft.com/office/drawing/2014/main" id="{73DBC16F-7978-415B-962C-DAC9B3E5218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03083" y="9499983"/>
                <a:ext cx="184246" cy="115632"/>
              </a:xfrm>
              <a:custGeom>
                <a:avLst/>
                <a:gdLst>
                  <a:gd name="T0" fmla="*/ 334 w 356"/>
                  <a:gd name="T1" fmla="*/ 12 h 260"/>
                  <a:gd name="T2" fmla="*/ 298 w 356"/>
                  <a:gd name="T3" fmla="*/ 12 h 260"/>
                  <a:gd name="T4" fmla="*/ 342 w 356"/>
                  <a:gd name="T5" fmla="*/ 132 h 260"/>
                  <a:gd name="T6" fmla="*/ 356 w 356"/>
                  <a:gd name="T7" fmla="*/ 260 h 260"/>
                  <a:gd name="T8" fmla="*/ 348 w 356"/>
                  <a:gd name="T9" fmla="*/ 140 h 260"/>
                  <a:gd name="T10" fmla="*/ 276 w 356"/>
                  <a:gd name="T11" fmla="*/ 150 h 260"/>
                  <a:gd name="T12" fmla="*/ 258 w 356"/>
                  <a:gd name="T13" fmla="*/ 66 h 260"/>
                  <a:gd name="T14" fmla="*/ 142 w 356"/>
                  <a:gd name="T15" fmla="*/ 100 h 260"/>
                  <a:gd name="T16" fmla="*/ 76 w 356"/>
                  <a:gd name="T17" fmla="*/ 64 h 260"/>
                  <a:gd name="T18" fmla="*/ 220 w 356"/>
                  <a:gd name="T19" fmla="*/ 218 h 260"/>
                  <a:gd name="T20" fmla="*/ 220 w 356"/>
                  <a:gd name="T21" fmla="*/ 240 h 260"/>
                  <a:gd name="T22" fmla="*/ 250 w 356"/>
                  <a:gd name="T23" fmla="*/ 188 h 260"/>
                  <a:gd name="T24" fmla="*/ 220 w 356"/>
                  <a:gd name="T25" fmla="*/ 188 h 260"/>
                  <a:gd name="T26" fmla="*/ 250 w 356"/>
                  <a:gd name="T27" fmla="*/ 180 h 260"/>
                  <a:gd name="T28" fmla="*/ 220 w 356"/>
                  <a:gd name="T29" fmla="*/ 126 h 260"/>
                  <a:gd name="T30" fmla="*/ 220 w 356"/>
                  <a:gd name="T31" fmla="*/ 150 h 260"/>
                  <a:gd name="T32" fmla="*/ 214 w 356"/>
                  <a:gd name="T33" fmla="*/ 218 h 260"/>
                  <a:gd name="T34" fmla="*/ 190 w 356"/>
                  <a:gd name="T35" fmla="*/ 218 h 260"/>
                  <a:gd name="T36" fmla="*/ 214 w 356"/>
                  <a:gd name="T37" fmla="*/ 210 h 260"/>
                  <a:gd name="T38" fmla="*/ 190 w 356"/>
                  <a:gd name="T39" fmla="*/ 156 h 260"/>
                  <a:gd name="T40" fmla="*/ 190 w 356"/>
                  <a:gd name="T41" fmla="*/ 180 h 260"/>
                  <a:gd name="T42" fmla="*/ 214 w 356"/>
                  <a:gd name="T43" fmla="*/ 126 h 260"/>
                  <a:gd name="T44" fmla="*/ 190 w 356"/>
                  <a:gd name="T45" fmla="*/ 126 h 260"/>
                  <a:gd name="T46" fmla="*/ 182 w 356"/>
                  <a:gd name="T47" fmla="*/ 240 h 260"/>
                  <a:gd name="T48" fmla="*/ 160 w 356"/>
                  <a:gd name="T49" fmla="*/ 188 h 260"/>
                  <a:gd name="T50" fmla="*/ 160 w 356"/>
                  <a:gd name="T51" fmla="*/ 210 h 260"/>
                  <a:gd name="T52" fmla="*/ 182 w 356"/>
                  <a:gd name="T53" fmla="*/ 156 h 260"/>
                  <a:gd name="T54" fmla="*/ 160 w 356"/>
                  <a:gd name="T55" fmla="*/ 156 h 260"/>
                  <a:gd name="T56" fmla="*/ 182 w 356"/>
                  <a:gd name="T57" fmla="*/ 150 h 260"/>
                  <a:gd name="T58" fmla="*/ 130 w 356"/>
                  <a:gd name="T59" fmla="*/ 218 h 260"/>
                  <a:gd name="T60" fmla="*/ 130 w 356"/>
                  <a:gd name="T61" fmla="*/ 240 h 260"/>
                  <a:gd name="T62" fmla="*/ 152 w 356"/>
                  <a:gd name="T63" fmla="*/ 188 h 260"/>
                  <a:gd name="T64" fmla="*/ 130 w 356"/>
                  <a:gd name="T65" fmla="*/ 188 h 260"/>
                  <a:gd name="T66" fmla="*/ 152 w 356"/>
                  <a:gd name="T67" fmla="*/ 180 h 260"/>
                  <a:gd name="T68" fmla="*/ 130 w 356"/>
                  <a:gd name="T69" fmla="*/ 126 h 260"/>
                  <a:gd name="T70" fmla="*/ 130 w 356"/>
                  <a:gd name="T71" fmla="*/ 150 h 260"/>
                  <a:gd name="T72" fmla="*/ 122 w 356"/>
                  <a:gd name="T73" fmla="*/ 218 h 260"/>
                  <a:gd name="T74" fmla="*/ 100 w 356"/>
                  <a:gd name="T75" fmla="*/ 218 h 260"/>
                  <a:gd name="T76" fmla="*/ 122 w 356"/>
                  <a:gd name="T77" fmla="*/ 210 h 260"/>
                  <a:gd name="T78" fmla="*/ 100 w 356"/>
                  <a:gd name="T79" fmla="*/ 156 h 260"/>
                  <a:gd name="T80" fmla="*/ 100 w 356"/>
                  <a:gd name="T81" fmla="*/ 180 h 260"/>
                  <a:gd name="T82" fmla="*/ 122 w 356"/>
                  <a:gd name="T83" fmla="*/ 126 h 260"/>
                  <a:gd name="T84" fmla="*/ 100 w 356"/>
                  <a:gd name="T85" fmla="*/ 126 h 260"/>
                  <a:gd name="T86" fmla="*/ 92 w 356"/>
                  <a:gd name="T87" fmla="*/ 240 h 260"/>
                  <a:gd name="T88" fmla="*/ 70 w 356"/>
                  <a:gd name="T89" fmla="*/ 188 h 260"/>
                  <a:gd name="T90" fmla="*/ 70 w 356"/>
                  <a:gd name="T91" fmla="*/ 210 h 260"/>
                  <a:gd name="T92" fmla="*/ 92 w 356"/>
                  <a:gd name="T93" fmla="*/ 156 h 260"/>
                  <a:gd name="T94" fmla="*/ 70 w 356"/>
                  <a:gd name="T95" fmla="*/ 156 h 260"/>
                  <a:gd name="T96" fmla="*/ 92 w 356"/>
                  <a:gd name="T97" fmla="*/ 150 h 260"/>
                  <a:gd name="T98" fmla="*/ 36 w 356"/>
                  <a:gd name="T99" fmla="*/ 218 h 260"/>
                  <a:gd name="T100" fmla="*/ 36 w 356"/>
                  <a:gd name="T101" fmla="*/ 240 h 260"/>
                  <a:gd name="T102" fmla="*/ 62 w 356"/>
                  <a:gd name="T103" fmla="*/ 188 h 260"/>
                  <a:gd name="T104" fmla="*/ 36 w 356"/>
                  <a:gd name="T105" fmla="*/ 188 h 260"/>
                  <a:gd name="T106" fmla="*/ 62 w 356"/>
                  <a:gd name="T107" fmla="*/ 180 h 260"/>
                  <a:gd name="T108" fmla="*/ 36 w 356"/>
                  <a:gd name="T109" fmla="*/ 126 h 260"/>
                  <a:gd name="T110" fmla="*/ 36 w 356"/>
                  <a:gd name="T111" fmla="*/ 15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6" h="260">
                    <a:moveTo>
                      <a:pt x="342" y="132"/>
                    </a:moveTo>
                    <a:lnTo>
                      <a:pt x="332" y="12"/>
                    </a:lnTo>
                    <a:lnTo>
                      <a:pt x="334" y="12"/>
                    </a:lnTo>
                    <a:lnTo>
                      <a:pt x="334" y="0"/>
                    </a:lnTo>
                    <a:lnTo>
                      <a:pt x="298" y="0"/>
                    </a:lnTo>
                    <a:lnTo>
                      <a:pt x="298" y="12"/>
                    </a:lnTo>
                    <a:lnTo>
                      <a:pt x="300" y="12"/>
                    </a:lnTo>
                    <a:lnTo>
                      <a:pt x="290" y="132"/>
                    </a:lnTo>
                    <a:lnTo>
                      <a:pt x="342" y="132"/>
                    </a:lnTo>
                    <a:close/>
                    <a:moveTo>
                      <a:pt x="0" y="102"/>
                    </a:moveTo>
                    <a:lnTo>
                      <a:pt x="0" y="260"/>
                    </a:lnTo>
                    <a:lnTo>
                      <a:pt x="356" y="260"/>
                    </a:lnTo>
                    <a:lnTo>
                      <a:pt x="356" y="150"/>
                    </a:lnTo>
                    <a:lnTo>
                      <a:pt x="348" y="150"/>
                    </a:lnTo>
                    <a:lnTo>
                      <a:pt x="348" y="140"/>
                    </a:lnTo>
                    <a:lnTo>
                      <a:pt x="284" y="140"/>
                    </a:lnTo>
                    <a:lnTo>
                      <a:pt x="284" y="150"/>
                    </a:lnTo>
                    <a:lnTo>
                      <a:pt x="276" y="150"/>
                    </a:lnTo>
                    <a:lnTo>
                      <a:pt x="276" y="106"/>
                    </a:lnTo>
                    <a:lnTo>
                      <a:pt x="264" y="106"/>
                    </a:lnTo>
                    <a:lnTo>
                      <a:pt x="258" y="66"/>
                    </a:lnTo>
                    <a:lnTo>
                      <a:pt x="204" y="102"/>
                    </a:lnTo>
                    <a:lnTo>
                      <a:pt x="198" y="66"/>
                    </a:lnTo>
                    <a:lnTo>
                      <a:pt x="142" y="100"/>
                    </a:lnTo>
                    <a:lnTo>
                      <a:pt x="138" y="64"/>
                    </a:lnTo>
                    <a:lnTo>
                      <a:pt x="82" y="100"/>
                    </a:lnTo>
                    <a:lnTo>
                      <a:pt x="76" y="64"/>
                    </a:lnTo>
                    <a:lnTo>
                      <a:pt x="12" y="102"/>
                    </a:lnTo>
                    <a:lnTo>
                      <a:pt x="0" y="102"/>
                    </a:lnTo>
                    <a:close/>
                    <a:moveTo>
                      <a:pt x="220" y="218"/>
                    </a:moveTo>
                    <a:lnTo>
                      <a:pt x="250" y="218"/>
                    </a:lnTo>
                    <a:lnTo>
                      <a:pt x="250" y="240"/>
                    </a:lnTo>
                    <a:lnTo>
                      <a:pt x="220" y="240"/>
                    </a:lnTo>
                    <a:lnTo>
                      <a:pt x="220" y="218"/>
                    </a:lnTo>
                    <a:close/>
                    <a:moveTo>
                      <a:pt x="220" y="188"/>
                    </a:moveTo>
                    <a:lnTo>
                      <a:pt x="250" y="188"/>
                    </a:lnTo>
                    <a:lnTo>
                      <a:pt x="250" y="210"/>
                    </a:lnTo>
                    <a:lnTo>
                      <a:pt x="220" y="210"/>
                    </a:lnTo>
                    <a:lnTo>
                      <a:pt x="220" y="188"/>
                    </a:lnTo>
                    <a:close/>
                    <a:moveTo>
                      <a:pt x="220" y="156"/>
                    </a:moveTo>
                    <a:lnTo>
                      <a:pt x="250" y="156"/>
                    </a:lnTo>
                    <a:lnTo>
                      <a:pt x="250" y="180"/>
                    </a:lnTo>
                    <a:lnTo>
                      <a:pt x="220" y="180"/>
                    </a:lnTo>
                    <a:lnTo>
                      <a:pt x="220" y="156"/>
                    </a:lnTo>
                    <a:close/>
                    <a:moveTo>
                      <a:pt x="220" y="126"/>
                    </a:moveTo>
                    <a:lnTo>
                      <a:pt x="250" y="126"/>
                    </a:lnTo>
                    <a:lnTo>
                      <a:pt x="250" y="150"/>
                    </a:lnTo>
                    <a:lnTo>
                      <a:pt x="220" y="150"/>
                    </a:lnTo>
                    <a:lnTo>
                      <a:pt x="220" y="126"/>
                    </a:lnTo>
                    <a:close/>
                    <a:moveTo>
                      <a:pt x="190" y="218"/>
                    </a:moveTo>
                    <a:lnTo>
                      <a:pt x="214" y="218"/>
                    </a:lnTo>
                    <a:lnTo>
                      <a:pt x="214" y="240"/>
                    </a:lnTo>
                    <a:lnTo>
                      <a:pt x="190" y="240"/>
                    </a:lnTo>
                    <a:lnTo>
                      <a:pt x="190" y="218"/>
                    </a:lnTo>
                    <a:close/>
                    <a:moveTo>
                      <a:pt x="190" y="188"/>
                    </a:moveTo>
                    <a:lnTo>
                      <a:pt x="214" y="188"/>
                    </a:lnTo>
                    <a:lnTo>
                      <a:pt x="214" y="210"/>
                    </a:lnTo>
                    <a:lnTo>
                      <a:pt x="190" y="210"/>
                    </a:lnTo>
                    <a:lnTo>
                      <a:pt x="190" y="188"/>
                    </a:lnTo>
                    <a:close/>
                    <a:moveTo>
                      <a:pt x="190" y="156"/>
                    </a:moveTo>
                    <a:lnTo>
                      <a:pt x="214" y="156"/>
                    </a:lnTo>
                    <a:lnTo>
                      <a:pt x="214" y="180"/>
                    </a:lnTo>
                    <a:lnTo>
                      <a:pt x="190" y="180"/>
                    </a:lnTo>
                    <a:lnTo>
                      <a:pt x="190" y="156"/>
                    </a:lnTo>
                    <a:close/>
                    <a:moveTo>
                      <a:pt x="190" y="126"/>
                    </a:moveTo>
                    <a:lnTo>
                      <a:pt x="214" y="126"/>
                    </a:lnTo>
                    <a:lnTo>
                      <a:pt x="214" y="150"/>
                    </a:lnTo>
                    <a:lnTo>
                      <a:pt x="190" y="150"/>
                    </a:lnTo>
                    <a:lnTo>
                      <a:pt x="190" y="126"/>
                    </a:lnTo>
                    <a:close/>
                    <a:moveTo>
                      <a:pt x="160" y="218"/>
                    </a:moveTo>
                    <a:lnTo>
                      <a:pt x="182" y="218"/>
                    </a:lnTo>
                    <a:lnTo>
                      <a:pt x="182" y="240"/>
                    </a:lnTo>
                    <a:lnTo>
                      <a:pt x="160" y="240"/>
                    </a:lnTo>
                    <a:lnTo>
                      <a:pt x="160" y="218"/>
                    </a:lnTo>
                    <a:close/>
                    <a:moveTo>
                      <a:pt x="160" y="188"/>
                    </a:moveTo>
                    <a:lnTo>
                      <a:pt x="182" y="188"/>
                    </a:lnTo>
                    <a:lnTo>
                      <a:pt x="182" y="210"/>
                    </a:lnTo>
                    <a:lnTo>
                      <a:pt x="160" y="210"/>
                    </a:lnTo>
                    <a:lnTo>
                      <a:pt x="160" y="188"/>
                    </a:lnTo>
                    <a:close/>
                    <a:moveTo>
                      <a:pt x="160" y="156"/>
                    </a:moveTo>
                    <a:lnTo>
                      <a:pt x="182" y="156"/>
                    </a:lnTo>
                    <a:lnTo>
                      <a:pt x="182" y="180"/>
                    </a:lnTo>
                    <a:lnTo>
                      <a:pt x="160" y="180"/>
                    </a:lnTo>
                    <a:lnTo>
                      <a:pt x="160" y="156"/>
                    </a:lnTo>
                    <a:close/>
                    <a:moveTo>
                      <a:pt x="160" y="126"/>
                    </a:moveTo>
                    <a:lnTo>
                      <a:pt x="182" y="126"/>
                    </a:lnTo>
                    <a:lnTo>
                      <a:pt x="182" y="150"/>
                    </a:lnTo>
                    <a:lnTo>
                      <a:pt x="160" y="150"/>
                    </a:lnTo>
                    <a:lnTo>
                      <a:pt x="160" y="126"/>
                    </a:lnTo>
                    <a:close/>
                    <a:moveTo>
                      <a:pt x="130" y="218"/>
                    </a:moveTo>
                    <a:lnTo>
                      <a:pt x="152" y="218"/>
                    </a:lnTo>
                    <a:lnTo>
                      <a:pt x="152" y="240"/>
                    </a:lnTo>
                    <a:lnTo>
                      <a:pt x="130" y="240"/>
                    </a:lnTo>
                    <a:lnTo>
                      <a:pt x="130" y="218"/>
                    </a:lnTo>
                    <a:close/>
                    <a:moveTo>
                      <a:pt x="130" y="188"/>
                    </a:moveTo>
                    <a:lnTo>
                      <a:pt x="152" y="188"/>
                    </a:lnTo>
                    <a:lnTo>
                      <a:pt x="152" y="210"/>
                    </a:lnTo>
                    <a:lnTo>
                      <a:pt x="130" y="210"/>
                    </a:lnTo>
                    <a:lnTo>
                      <a:pt x="130" y="188"/>
                    </a:lnTo>
                    <a:close/>
                    <a:moveTo>
                      <a:pt x="130" y="156"/>
                    </a:moveTo>
                    <a:lnTo>
                      <a:pt x="152" y="156"/>
                    </a:lnTo>
                    <a:lnTo>
                      <a:pt x="152" y="180"/>
                    </a:lnTo>
                    <a:lnTo>
                      <a:pt x="130" y="180"/>
                    </a:lnTo>
                    <a:lnTo>
                      <a:pt x="130" y="156"/>
                    </a:lnTo>
                    <a:close/>
                    <a:moveTo>
                      <a:pt x="130" y="126"/>
                    </a:moveTo>
                    <a:lnTo>
                      <a:pt x="152" y="126"/>
                    </a:lnTo>
                    <a:lnTo>
                      <a:pt x="152" y="150"/>
                    </a:lnTo>
                    <a:lnTo>
                      <a:pt x="130" y="150"/>
                    </a:lnTo>
                    <a:lnTo>
                      <a:pt x="130" y="126"/>
                    </a:lnTo>
                    <a:close/>
                    <a:moveTo>
                      <a:pt x="100" y="218"/>
                    </a:moveTo>
                    <a:lnTo>
                      <a:pt x="122" y="218"/>
                    </a:lnTo>
                    <a:lnTo>
                      <a:pt x="122" y="240"/>
                    </a:lnTo>
                    <a:lnTo>
                      <a:pt x="100" y="240"/>
                    </a:lnTo>
                    <a:lnTo>
                      <a:pt x="100" y="218"/>
                    </a:lnTo>
                    <a:close/>
                    <a:moveTo>
                      <a:pt x="100" y="188"/>
                    </a:moveTo>
                    <a:lnTo>
                      <a:pt x="122" y="188"/>
                    </a:lnTo>
                    <a:lnTo>
                      <a:pt x="122" y="210"/>
                    </a:lnTo>
                    <a:lnTo>
                      <a:pt x="100" y="210"/>
                    </a:lnTo>
                    <a:lnTo>
                      <a:pt x="100" y="188"/>
                    </a:lnTo>
                    <a:close/>
                    <a:moveTo>
                      <a:pt x="100" y="156"/>
                    </a:moveTo>
                    <a:lnTo>
                      <a:pt x="122" y="156"/>
                    </a:lnTo>
                    <a:lnTo>
                      <a:pt x="122" y="180"/>
                    </a:lnTo>
                    <a:lnTo>
                      <a:pt x="100" y="180"/>
                    </a:lnTo>
                    <a:lnTo>
                      <a:pt x="100" y="156"/>
                    </a:lnTo>
                    <a:close/>
                    <a:moveTo>
                      <a:pt x="100" y="126"/>
                    </a:moveTo>
                    <a:lnTo>
                      <a:pt x="122" y="126"/>
                    </a:lnTo>
                    <a:lnTo>
                      <a:pt x="122" y="150"/>
                    </a:lnTo>
                    <a:lnTo>
                      <a:pt x="100" y="150"/>
                    </a:lnTo>
                    <a:lnTo>
                      <a:pt x="100" y="126"/>
                    </a:lnTo>
                    <a:close/>
                    <a:moveTo>
                      <a:pt x="70" y="218"/>
                    </a:moveTo>
                    <a:lnTo>
                      <a:pt x="92" y="218"/>
                    </a:lnTo>
                    <a:lnTo>
                      <a:pt x="92" y="240"/>
                    </a:lnTo>
                    <a:lnTo>
                      <a:pt x="70" y="240"/>
                    </a:lnTo>
                    <a:lnTo>
                      <a:pt x="70" y="218"/>
                    </a:lnTo>
                    <a:close/>
                    <a:moveTo>
                      <a:pt x="70" y="188"/>
                    </a:moveTo>
                    <a:lnTo>
                      <a:pt x="92" y="188"/>
                    </a:lnTo>
                    <a:lnTo>
                      <a:pt x="92" y="210"/>
                    </a:lnTo>
                    <a:lnTo>
                      <a:pt x="70" y="210"/>
                    </a:lnTo>
                    <a:lnTo>
                      <a:pt x="70" y="188"/>
                    </a:lnTo>
                    <a:close/>
                    <a:moveTo>
                      <a:pt x="70" y="156"/>
                    </a:moveTo>
                    <a:lnTo>
                      <a:pt x="92" y="156"/>
                    </a:lnTo>
                    <a:lnTo>
                      <a:pt x="92" y="180"/>
                    </a:lnTo>
                    <a:lnTo>
                      <a:pt x="70" y="180"/>
                    </a:lnTo>
                    <a:lnTo>
                      <a:pt x="70" y="156"/>
                    </a:lnTo>
                    <a:close/>
                    <a:moveTo>
                      <a:pt x="70" y="126"/>
                    </a:moveTo>
                    <a:lnTo>
                      <a:pt x="92" y="126"/>
                    </a:lnTo>
                    <a:lnTo>
                      <a:pt x="92" y="150"/>
                    </a:lnTo>
                    <a:lnTo>
                      <a:pt x="70" y="150"/>
                    </a:lnTo>
                    <a:lnTo>
                      <a:pt x="70" y="126"/>
                    </a:lnTo>
                    <a:close/>
                    <a:moveTo>
                      <a:pt x="36" y="218"/>
                    </a:moveTo>
                    <a:lnTo>
                      <a:pt x="62" y="218"/>
                    </a:lnTo>
                    <a:lnTo>
                      <a:pt x="62" y="240"/>
                    </a:lnTo>
                    <a:lnTo>
                      <a:pt x="36" y="240"/>
                    </a:lnTo>
                    <a:lnTo>
                      <a:pt x="36" y="218"/>
                    </a:lnTo>
                    <a:close/>
                    <a:moveTo>
                      <a:pt x="36" y="188"/>
                    </a:moveTo>
                    <a:lnTo>
                      <a:pt x="62" y="188"/>
                    </a:lnTo>
                    <a:lnTo>
                      <a:pt x="62" y="210"/>
                    </a:lnTo>
                    <a:lnTo>
                      <a:pt x="36" y="210"/>
                    </a:lnTo>
                    <a:lnTo>
                      <a:pt x="36" y="188"/>
                    </a:lnTo>
                    <a:close/>
                    <a:moveTo>
                      <a:pt x="36" y="156"/>
                    </a:moveTo>
                    <a:lnTo>
                      <a:pt x="62" y="156"/>
                    </a:lnTo>
                    <a:lnTo>
                      <a:pt x="62" y="180"/>
                    </a:lnTo>
                    <a:lnTo>
                      <a:pt x="36" y="180"/>
                    </a:lnTo>
                    <a:lnTo>
                      <a:pt x="36" y="156"/>
                    </a:lnTo>
                    <a:close/>
                    <a:moveTo>
                      <a:pt x="36" y="126"/>
                    </a:moveTo>
                    <a:lnTo>
                      <a:pt x="62" y="126"/>
                    </a:lnTo>
                    <a:lnTo>
                      <a:pt x="62" y="150"/>
                    </a:lnTo>
                    <a:lnTo>
                      <a:pt x="36" y="150"/>
                    </a:lnTo>
                    <a:lnTo>
                      <a:pt x="36" y="126"/>
                    </a:lnTo>
                    <a:close/>
                  </a:path>
                </a:pathLst>
              </a:custGeom>
              <a:solidFill>
                <a:srgbClr val="997BB8"/>
              </a:solidFill>
              <a:ln>
                <a:noFill/>
              </a:ln>
            </p:spPr>
            <p:txBody>
              <a:bodyPr vert="horz" wrap="square" lIns="89281" tIns="44641" rIns="89281" bIns="4464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2679"/>
              </a:p>
            </p:txBody>
          </p:sp>
        </p:grpSp>
        <p:grpSp>
          <p:nvGrpSpPr>
            <p:cNvPr id="90" name="Group 856">
              <a:extLst>
                <a:ext uri="{FF2B5EF4-FFF2-40B4-BE49-F238E27FC236}">
                  <a16:creationId xmlns:a16="http://schemas.microsoft.com/office/drawing/2014/main" id="{D2DEC39E-378C-47D3-BD75-A4B7FB9FE327}"/>
                </a:ext>
              </a:extLst>
            </p:cNvPr>
            <p:cNvGrpSpPr/>
            <p:nvPr/>
          </p:nvGrpSpPr>
          <p:grpSpPr>
            <a:xfrm>
              <a:off x="1527523" y="3168682"/>
              <a:ext cx="144000" cy="144000"/>
              <a:chOff x="6531184" y="10532317"/>
              <a:chExt cx="144000" cy="144000"/>
            </a:xfrm>
          </p:grpSpPr>
          <p:grpSp>
            <p:nvGrpSpPr>
              <p:cNvPr id="125" name="Group 857">
                <a:extLst>
                  <a:ext uri="{FF2B5EF4-FFF2-40B4-BE49-F238E27FC236}">
                    <a16:creationId xmlns:a16="http://schemas.microsoft.com/office/drawing/2014/main" id="{AB2AB174-8655-4197-A93C-89E71EDDAB07}"/>
                  </a:ext>
                </a:extLst>
              </p:cNvPr>
              <p:cNvGrpSpPr/>
              <p:nvPr/>
            </p:nvGrpSpPr>
            <p:grpSpPr>
              <a:xfrm>
                <a:off x="6531184" y="10532317"/>
                <a:ext cx="144000" cy="144000"/>
                <a:chOff x="5578929" y="1841954"/>
                <a:chExt cx="522514" cy="522514"/>
              </a:xfrm>
            </p:grpSpPr>
            <p:sp>
              <p:nvSpPr>
                <p:cNvPr id="129" name="Teardrop 938">
                  <a:extLst>
                    <a:ext uri="{FF2B5EF4-FFF2-40B4-BE49-F238E27FC236}">
                      <a16:creationId xmlns:a16="http://schemas.microsoft.com/office/drawing/2014/main" id="{85FC039A-FCFE-4CFF-8824-BB071C9B294B}"/>
                    </a:ext>
                  </a:extLst>
                </p:cNvPr>
                <p:cNvSpPr/>
                <p:nvPr/>
              </p:nvSpPr>
              <p:spPr bwMode="ltGray">
                <a:xfrm rot="8100000">
                  <a:off x="5578929" y="1841954"/>
                  <a:ext cx="522514" cy="522514"/>
                </a:xfrm>
                <a:prstGeom prst="teardrop">
                  <a:avLst>
                    <a:gd name="adj" fmla="val 128847"/>
                  </a:avLst>
                </a:prstGeom>
                <a:solidFill>
                  <a:schemeClr val="accent1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 err="1">
                    <a:solidFill>
                      <a:schemeClr val="bg1"/>
                    </a:solidFill>
                    <a:latin typeface="Georgia" pitchFamily="18" charset="0"/>
                  </a:endParaRPr>
                </a:p>
              </p:txBody>
            </p:sp>
            <p:grpSp>
              <p:nvGrpSpPr>
                <p:cNvPr id="130" name="Group 18">
                  <a:extLst>
                    <a:ext uri="{FF2B5EF4-FFF2-40B4-BE49-F238E27FC236}">
                      <a16:creationId xmlns:a16="http://schemas.microsoft.com/office/drawing/2014/main" id="{F55400A7-4EAD-4FF4-BF23-3DD2098E39B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5850451" y="2017734"/>
                  <a:ext cx="81957" cy="103624"/>
                  <a:chOff x="3619" y="1295"/>
                  <a:chExt cx="87" cy="110"/>
                </a:xfrm>
                <a:solidFill>
                  <a:schemeClr val="accent4"/>
                </a:solidFill>
              </p:grpSpPr>
              <p:sp>
                <p:nvSpPr>
                  <p:cNvPr id="131" name="Freeform 20">
                    <a:extLst>
                      <a:ext uri="{FF2B5EF4-FFF2-40B4-BE49-F238E27FC236}">
                        <a16:creationId xmlns:a16="http://schemas.microsoft.com/office/drawing/2014/main" id="{842FB9E9-9531-4EDA-9B94-CAFBED96283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75" y="1295"/>
                    <a:ext cx="31" cy="31"/>
                  </a:xfrm>
                  <a:custGeom>
                    <a:avLst/>
                    <a:gdLst>
                      <a:gd name="T0" fmla="*/ 86 w 297"/>
                      <a:gd name="T1" fmla="*/ 0 h 297"/>
                      <a:gd name="T2" fmla="*/ 213 w 297"/>
                      <a:gd name="T3" fmla="*/ 0 h 297"/>
                      <a:gd name="T4" fmla="*/ 297 w 297"/>
                      <a:gd name="T5" fmla="*/ 84 h 297"/>
                      <a:gd name="T6" fmla="*/ 297 w 297"/>
                      <a:gd name="T7" fmla="*/ 212 h 297"/>
                      <a:gd name="T8" fmla="*/ 213 w 297"/>
                      <a:gd name="T9" fmla="*/ 297 h 297"/>
                      <a:gd name="T10" fmla="*/ 84 w 297"/>
                      <a:gd name="T11" fmla="*/ 297 h 297"/>
                      <a:gd name="T12" fmla="*/ 0 w 297"/>
                      <a:gd name="T13" fmla="*/ 212 h 297"/>
                      <a:gd name="T14" fmla="*/ 0 w 297"/>
                      <a:gd name="T15" fmla="*/ 86 h 297"/>
                      <a:gd name="T16" fmla="*/ 86 w 297"/>
                      <a:gd name="T17" fmla="*/ 0 h 2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97" h="297">
                        <a:moveTo>
                          <a:pt x="86" y="0"/>
                        </a:moveTo>
                        <a:lnTo>
                          <a:pt x="213" y="0"/>
                        </a:lnTo>
                        <a:lnTo>
                          <a:pt x="297" y="84"/>
                        </a:lnTo>
                        <a:lnTo>
                          <a:pt x="297" y="212"/>
                        </a:lnTo>
                        <a:lnTo>
                          <a:pt x="213" y="297"/>
                        </a:lnTo>
                        <a:lnTo>
                          <a:pt x="84" y="297"/>
                        </a:lnTo>
                        <a:lnTo>
                          <a:pt x="0" y="212"/>
                        </a:lnTo>
                        <a:lnTo>
                          <a:pt x="0" y="86"/>
                        </a:lnTo>
                        <a:lnTo>
                          <a:pt x="8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32" name="Freeform 21">
                    <a:extLst>
                      <a:ext uri="{FF2B5EF4-FFF2-40B4-BE49-F238E27FC236}">
                        <a16:creationId xmlns:a16="http://schemas.microsoft.com/office/drawing/2014/main" id="{2A74FA90-C939-4BF3-8A11-21FD5F4E71F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46" y="1313"/>
                    <a:ext cx="19" cy="19"/>
                  </a:xfrm>
                  <a:custGeom>
                    <a:avLst/>
                    <a:gdLst>
                      <a:gd name="T0" fmla="*/ 53 w 180"/>
                      <a:gd name="T1" fmla="*/ 0 h 179"/>
                      <a:gd name="T2" fmla="*/ 129 w 180"/>
                      <a:gd name="T3" fmla="*/ 0 h 179"/>
                      <a:gd name="T4" fmla="*/ 180 w 180"/>
                      <a:gd name="T5" fmla="*/ 51 h 179"/>
                      <a:gd name="T6" fmla="*/ 180 w 180"/>
                      <a:gd name="T7" fmla="*/ 129 h 179"/>
                      <a:gd name="T8" fmla="*/ 129 w 180"/>
                      <a:gd name="T9" fmla="*/ 179 h 179"/>
                      <a:gd name="T10" fmla="*/ 51 w 180"/>
                      <a:gd name="T11" fmla="*/ 179 h 179"/>
                      <a:gd name="T12" fmla="*/ 0 w 180"/>
                      <a:gd name="T13" fmla="*/ 129 h 179"/>
                      <a:gd name="T14" fmla="*/ 0 w 180"/>
                      <a:gd name="T15" fmla="*/ 52 h 179"/>
                      <a:gd name="T16" fmla="*/ 53 w 180"/>
                      <a:gd name="T17" fmla="*/ 0 h 1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80" h="179">
                        <a:moveTo>
                          <a:pt x="53" y="0"/>
                        </a:moveTo>
                        <a:lnTo>
                          <a:pt x="129" y="0"/>
                        </a:lnTo>
                        <a:lnTo>
                          <a:pt x="180" y="51"/>
                        </a:lnTo>
                        <a:lnTo>
                          <a:pt x="180" y="129"/>
                        </a:lnTo>
                        <a:lnTo>
                          <a:pt x="129" y="179"/>
                        </a:lnTo>
                        <a:lnTo>
                          <a:pt x="51" y="179"/>
                        </a:lnTo>
                        <a:lnTo>
                          <a:pt x="0" y="129"/>
                        </a:lnTo>
                        <a:lnTo>
                          <a:pt x="0" y="52"/>
                        </a:lnTo>
                        <a:lnTo>
                          <a:pt x="53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33" name="Freeform 22">
                    <a:extLst>
                      <a:ext uri="{FF2B5EF4-FFF2-40B4-BE49-F238E27FC236}">
                        <a16:creationId xmlns:a16="http://schemas.microsoft.com/office/drawing/2014/main" id="{517EC9C9-E1D8-4E78-A83C-EA32BF9A5FF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63" y="1347"/>
                    <a:ext cx="16" cy="15"/>
                  </a:xfrm>
                  <a:custGeom>
                    <a:avLst/>
                    <a:gdLst>
                      <a:gd name="T0" fmla="*/ 44 w 149"/>
                      <a:gd name="T1" fmla="*/ 0 h 148"/>
                      <a:gd name="T2" fmla="*/ 107 w 149"/>
                      <a:gd name="T3" fmla="*/ 0 h 148"/>
                      <a:gd name="T4" fmla="*/ 149 w 149"/>
                      <a:gd name="T5" fmla="*/ 42 h 148"/>
                      <a:gd name="T6" fmla="*/ 149 w 149"/>
                      <a:gd name="T7" fmla="*/ 106 h 148"/>
                      <a:gd name="T8" fmla="*/ 107 w 149"/>
                      <a:gd name="T9" fmla="*/ 148 h 148"/>
                      <a:gd name="T10" fmla="*/ 42 w 149"/>
                      <a:gd name="T11" fmla="*/ 148 h 148"/>
                      <a:gd name="T12" fmla="*/ 0 w 149"/>
                      <a:gd name="T13" fmla="*/ 106 h 148"/>
                      <a:gd name="T14" fmla="*/ 0 w 149"/>
                      <a:gd name="T15" fmla="*/ 43 h 148"/>
                      <a:gd name="T16" fmla="*/ 44 w 149"/>
                      <a:gd name="T17" fmla="*/ 0 h 1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9" h="148">
                        <a:moveTo>
                          <a:pt x="44" y="0"/>
                        </a:moveTo>
                        <a:lnTo>
                          <a:pt x="107" y="0"/>
                        </a:lnTo>
                        <a:lnTo>
                          <a:pt x="149" y="42"/>
                        </a:lnTo>
                        <a:lnTo>
                          <a:pt x="149" y="106"/>
                        </a:lnTo>
                        <a:lnTo>
                          <a:pt x="107" y="148"/>
                        </a:lnTo>
                        <a:lnTo>
                          <a:pt x="42" y="148"/>
                        </a:lnTo>
                        <a:lnTo>
                          <a:pt x="0" y="106"/>
                        </a:lnTo>
                        <a:lnTo>
                          <a:pt x="0" y="43"/>
                        </a:lnTo>
                        <a:lnTo>
                          <a:pt x="4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34" name="Freeform 23">
                    <a:extLst>
                      <a:ext uri="{FF2B5EF4-FFF2-40B4-BE49-F238E27FC236}">
                        <a16:creationId xmlns:a16="http://schemas.microsoft.com/office/drawing/2014/main" id="{EC5D6E77-F6B0-4E8A-A826-D63ACC42868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19" y="1389"/>
                    <a:ext cx="16" cy="16"/>
                  </a:xfrm>
                  <a:custGeom>
                    <a:avLst/>
                    <a:gdLst>
                      <a:gd name="T0" fmla="*/ 43 w 149"/>
                      <a:gd name="T1" fmla="*/ 0 h 149"/>
                      <a:gd name="T2" fmla="*/ 107 w 149"/>
                      <a:gd name="T3" fmla="*/ 0 h 149"/>
                      <a:gd name="T4" fmla="*/ 149 w 149"/>
                      <a:gd name="T5" fmla="*/ 43 h 149"/>
                      <a:gd name="T6" fmla="*/ 149 w 149"/>
                      <a:gd name="T7" fmla="*/ 107 h 149"/>
                      <a:gd name="T8" fmla="*/ 107 w 149"/>
                      <a:gd name="T9" fmla="*/ 149 h 149"/>
                      <a:gd name="T10" fmla="*/ 42 w 149"/>
                      <a:gd name="T11" fmla="*/ 149 h 149"/>
                      <a:gd name="T12" fmla="*/ 0 w 149"/>
                      <a:gd name="T13" fmla="*/ 107 h 149"/>
                      <a:gd name="T14" fmla="*/ 0 w 149"/>
                      <a:gd name="T15" fmla="*/ 44 h 149"/>
                      <a:gd name="T16" fmla="*/ 43 w 149"/>
                      <a:gd name="T1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9" h="149">
                        <a:moveTo>
                          <a:pt x="43" y="0"/>
                        </a:moveTo>
                        <a:lnTo>
                          <a:pt x="107" y="0"/>
                        </a:lnTo>
                        <a:lnTo>
                          <a:pt x="149" y="43"/>
                        </a:lnTo>
                        <a:lnTo>
                          <a:pt x="149" y="107"/>
                        </a:lnTo>
                        <a:lnTo>
                          <a:pt x="107" y="149"/>
                        </a:lnTo>
                        <a:lnTo>
                          <a:pt x="42" y="149"/>
                        </a:lnTo>
                        <a:lnTo>
                          <a:pt x="0" y="107"/>
                        </a:lnTo>
                        <a:lnTo>
                          <a:pt x="0" y="44"/>
                        </a:lnTo>
                        <a:lnTo>
                          <a:pt x="43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126" name="Oval 876">
                <a:extLst>
                  <a:ext uri="{FF2B5EF4-FFF2-40B4-BE49-F238E27FC236}">
                    <a16:creationId xmlns:a16="http://schemas.microsoft.com/office/drawing/2014/main" id="{E2C5D29D-7B74-4F8A-9284-740D3A6AEE2E}"/>
                  </a:ext>
                </a:extLst>
              </p:cNvPr>
              <p:cNvSpPr/>
              <p:nvPr/>
            </p:nvSpPr>
            <p:spPr bwMode="ltGray">
              <a:xfrm>
                <a:off x="6542515" y="10544269"/>
                <a:ext cx="119500" cy="119500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27" name="Freeform 9">
                <a:extLst>
                  <a:ext uri="{FF2B5EF4-FFF2-40B4-BE49-F238E27FC236}">
                    <a16:creationId xmlns:a16="http://schemas.microsoft.com/office/drawing/2014/main" id="{5DBC2474-0BA4-4664-B6C0-4585B783D5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8109" y="10583501"/>
                <a:ext cx="72000" cy="72000"/>
              </a:xfrm>
              <a:custGeom>
                <a:avLst/>
                <a:gdLst>
                  <a:gd name="T0" fmla="*/ 118 w 136"/>
                  <a:gd name="T1" fmla="*/ 136 h 163"/>
                  <a:gd name="T2" fmla="*/ 118 w 136"/>
                  <a:gd name="T3" fmla="*/ 128 h 163"/>
                  <a:gd name="T4" fmla="*/ 114 w 136"/>
                  <a:gd name="T5" fmla="*/ 101 h 163"/>
                  <a:gd name="T6" fmla="*/ 116 w 136"/>
                  <a:gd name="T7" fmla="*/ 90 h 163"/>
                  <a:gd name="T8" fmla="*/ 113 w 136"/>
                  <a:gd name="T9" fmla="*/ 76 h 163"/>
                  <a:gd name="T10" fmla="*/ 108 w 136"/>
                  <a:gd name="T11" fmla="*/ 62 h 163"/>
                  <a:gd name="T12" fmla="*/ 93 w 136"/>
                  <a:gd name="T13" fmla="*/ 42 h 163"/>
                  <a:gd name="T14" fmla="*/ 84 w 136"/>
                  <a:gd name="T15" fmla="*/ 44 h 163"/>
                  <a:gd name="T16" fmla="*/ 72 w 136"/>
                  <a:gd name="T17" fmla="*/ 40 h 163"/>
                  <a:gd name="T18" fmla="*/ 54 w 136"/>
                  <a:gd name="T19" fmla="*/ 58 h 163"/>
                  <a:gd name="T20" fmla="*/ 53 w 136"/>
                  <a:gd name="T21" fmla="*/ 41 h 163"/>
                  <a:gd name="T22" fmla="*/ 57 w 136"/>
                  <a:gd name="T23" fmla="*/ 24 h 163"/>
                  <a:gd name="T24" fmla="*/ 54 w 136"/>
                  <a:gd name="T25" fmla="*/ 18 h 163"/>
                  <a:gd name="T26" fmla="*/ 39 w 136"/>
                  <a:gd name="T27" fmla="*/ 10 h 163"/>
                  <a:gd name="T28" fmla="*/ 18 w 136"/>
                  <a:gd name="T29" fmla="*/ 2 h 163"/>
                  <a:gd name="T30" fmla="*/ 17 w 136"/>
                  <a:gd name="T31" fmla="*/ 0 h 163"/>
                  <a:gd name="T32" fmla="*/ 9 w 136"/>
                  <a:gd name="T33" fmla="*/ 0 h 163"/>
                  <a:gd name="T34" fmla="*/ 0 w 136"/>
                  <a:gd name="T35" fmla="*/ 45 h 163"/>
                  <a:gd name="T36" fmla="*/ 117 w 136"/>
                  <a:gd name="T37" fmla="*/ 163 h 163"/>
                  <a:gd name="T38" fmla="*/ 136 w 136"/>
                  <a:gd name="T39" fmla="*/ 161 h 163"/>
                  <a:gd name="T40" fmla="*/ 136 w 136"/>
                  <a:gd name="T41" fmla="*/ 158 h 163"/>
                  <a:gd name="T42" fmla="*/ 135 w 136"/>
                  <a:gd name="T43" fmla="*/ 158 h 163"/>
                  <a:gd name="T44" fmla="*/ 118 w 136"/>
                  <a:gd name="T45" fmla="*/ 136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6" h="163">
                    <a:moveTo>
                      <a:pt x="118" y="136"/>
                    </a:moveTo>
                    <a:cubicBezTo>
                      <a:pt x="117" y="134"/>
                      <a:pt x="118" y="131"/>
                      <a:pt x="118" y="128"/>
                    </a:cubicBezTo>
                    <a:cubicBezTo>
                      <a:pt x="109" y="123"/>
                      <a:pt x="108" y="109"/>
                      <a:pt x="114" y="101"/>
                    </a:cubicBezTo>
                    <a:cubicBezTo>
                      <a:pt x="114" y="97"/>
                      <a:pt x="114" y="93"/>
                      <a:pt x="116" y="90"/>
                    </a:cubicBezTo>
                    <a:cubicBezTo>
                      <a:pt x="113" y="86"/>
                      <a:pt x="112" y="81"/>
                      <a:pt x="113" y="76"/>
                    </a:cubicBezTo>
                    <a:cubicBezTo>
                      <a:pt x="109" y="72"/>
                      <a:pt x="108" y="67"/>
                      <a:pt x="108" y="62"/>
                    </a:cubicBezTo>
                    <a:cubicBezTo>
                      <a:pt x="96" y="61"/>
                      <a:pt x="92" y="51"/>
                      <a:pt x="93" y="42"/>
                    </a:cubicBezTo>
                    <a:cubicBezTo>
                      <a:pt x="90" y="43"/>
                      <a:pt x="88" y="44"/>
                      <a:pt x="84" y="44"/>
                    </a:cubicBezTo>
                    <a:cubicBezTo>
                      <a:pt x="79" y="44"/>
                      <a:pt x="75" y="42"/>
                      <a:pt x="72" y="40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3" y="40"/>
                      <a:pt x="53" y="34"/>
                      <a:pt x="57" y="24"/>
                    </a:cubicBezTo>
                    <a:cubicBezTo>
                      <a:pt x="55" y="22"/>
                      <a:pt x="54" y="20"/>
                      <a:pt x="54" y="18"/>
                    </a:cubicBezTo>
                    <a:cubicBezTo>
                      <a:pt x="47" y="18"/>
                      <a:pt x="42" y="15"/>
                      <a:pt x="39" y="10"/>
                    </a:cubicBezTo>
                    <a:cubicBezTo>
                      <a:pt x="32" y="9"/>
                      <a:pt x="24" y="7"/>
                      <a:pt x="18" y="2"/>
                    </a:cubicBezTo>
                    <a:cubicBezTo>
                      <a:pt x="17" y="1"/>
                      <a:pt x="17" y="0"/>
                      <a:pt x="17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14"/>
                      <a:pt x="0" y="29"/>
                      <a:pt x="0" y="45"/>
                    </a:cubicBezTo>
                    <a:cubicBezTo>
                      <a:pt x="0" y="110"/>
                      <a:pt x="52" y="163"/>
                      <a:pt x="117" y="163"/>
                    </a:cubicBezTo>
                    <a:cubicBezTo>
                      <a:pt x="124" y="163"/>
                      <a:pt x="130" y="162"/>
                      <a:pt x="136" y="161"/>
                    </a:cubicBezTo>
                    <a:cubicBezTo>
                      <a:pt x="136" y="158"/>
                      <a:pt x="136" y="158"/>
                      <a:pt x="136" y="158"/>
                    </a:cubicBezTo>
                    <a:cubicBezTo>
                      <a:pt x="136" y="158"/>
                      <a:pt x="135" y="158"/>
                      <a:pt x="135" y="158"/>
                    </a:cubicBezTo>
                    <a:cubicBezTo>
                      <a:pt x="122" y="158"/>
                      <a:pt x="116" y="146"/>
                      <a:pt x="118" y="13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8" name="Freeform 10">
                <a:extLst>
                  <a:ext uri="{FF2B5EF4-FFF2-40B4-BE49-F238E27FC236}">
                    <a16:creationId xmlns:a16="http://schemas.microsoft.com/office/drawing/2014/main" id="{2B52357F-8170-4651-8C69-9B053986AE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1756" y="10567202"/>
                <a:ext cx="61200" cy="61200"/>
              </a:xfrm>
              <a:custGeom>
                <a:avLst/>
                <a:gdLst>
                  <a:gd name="T0" fmla="*/ 143 w 150"/>
                  <a:gd name="T1" fmla="*/ 133 h 133"/>
                  <a:gd name="T2" fmla="*/ 139 w 150"/>
                  <a:gd name="T3" fmla="*/ 132 h 133"/>
                  <a:gd name="T4" fmla="*/ 44 w 150"/>
                  <a:gd name="T5" fmla="*/ 36 h 133"/>
                  <a:gd name="T6" fmla="*/ 43 w 150"/>
                  <a:gd name="T7" fmla="*/ 36 h 133"/>
                  <a:gd name="T8" fmla="*/ 42 w 150"/>
                  <a:gd name="T9" fmla="*/ 36 h 133"/>
                  <a:gd name="T10" fmla="*/ 1 w 150"/>
                  <a:gd name="T11" fmla="*/ 77 h 133"/>
                  <a:gd name="T12" fmla="*/ 1 w 150"/>
                  <a:gd name="T13" fmla="*/ 73 h 133"/>
                  <a:gd name="T14" fmla="*/ 9 w 150"/>
                  <a:gd name="T15" fmla="*/ 46 h 133"/>
                  <a:gd name="T16" fmla="*/ 27 w 150"/>
                  <a:gd name="T17" fmla="*/ 20 h 133"/>
                  <a:gd name="T18" fmla="*/ 25 w 150"/>
                  <a:gd name="T19" fmla="*/ 17 h 133"/>
                  <a:gd name="T20" fmla="*/ 34 w 150"/>
                  <a:gd name="T21" fmla="*/ 8 h 133"/>
                  <a:gd name="T22" fmla="*/ 37 w 150"/>
                  <a:gd name="T23" fmla="*/ 10 h 133"/>
                  <a:gd name="T24" fmla="*/ 46 w 150"/>
                  <a:gd name="T25" fmla="*/ 2 h 133"/>
                  <a:gd name="T26" fmla="*/ 49 w 150"/>
                  <a:gd name="T27" fmla="*/ 0 h 133"/>
                  <a:gd name="T28" fmla="*/ 53 w 150"/>
                  <a:gd name="T29" fmla="*/ 2 h 133"/>
                  <a:gd name="T30" fmla="*/ 61 w 150"/>
                  <a:gd name="T31" fmla="*/ 10 h 133"/>
                  <a:gd name="T32" fmla="*/ 61 w 150"/>
                  <a:gd name="T33" fmla="*/ 17 h 133"/>
                  <a:gd name="T34" fmla="*/ 53 w 150"/>
                  <a:gd name="T35" fmla="*/ 25 h 133"/>
                  <a:gd name="T36" fmla="*/ 53 w 150"/>
                  <a:gd name="T37" fmla="*/ 26 h 133"/>
                  <a:gd name="T38" fmla="*/ 53 w 150"/>
                  <a:gd name="T39" fmla="*/ 27 h 133"/>
                  <a:gd name="T40" fmla="*/ 149 w 150"/>
                  <a:gd name="T41" fmla="*/ 122 h 133"/>
                  <a:gd name="T42" fmla="*/ 150 w 150"/>
                  <a:gd name="T43" fmla="*/ 126 h 133"/>
                  <a:gd name="T44" fmla="*/ 149 w 150"/>
                  <a:gd name="T45" fmla="*/ 130 h 133"/>
                  <a:gd name="T46" fmla="*/ 147 w 150"/>
                  <a:gd name="T47" fmla="*/ 132 h 133"/>
                  <a:gd name="T48" fmla="*/ 143 w 150"/>
                  <a:gd name="T49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0" h="133">
                    <a:moveTo>
                      <a:pt x="143" y="133"/>
                    </a:moveTo>
                    <a:cubicBezTo>
                      <a:pt x="142" y="133"/>
                      <a:pt x="140" y="133"/>
                      <a:pt x="139" y="1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44" y="36"/>
                      <a:pt x="43" y="36"/>
                      <a:pt x="43" y="36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" y="73"/>
                      <a:pt x="1" y="73"/>
                      <a:pt x="1" y="73"/>
                    </a:cubicBezTo>
                    <a:cubicBezTo>
                      <a:pt x="1" y="72"/>
                      <a:pt x="0" y="64"/>
                      <a:pt x="9" y="46"/>
                    </a:cubicBezTo>
                    <a:cubicBezTo>
                      <a:pt x="12" y="39"/>
                      <a:pt x="18" y="31"/>
                      <a:pt x="27" y="20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41" y="6"/>
                      <a:pt x="44" y="3"/>
                      <a:pt x="46" y="2"/>
                    </a:cubicBezTo>
                    <a:cubicBezTo>
                      <a:pt x="47" y="1"/>
                      <a:pt x="48" y="0"/>
                      <a:pt x="49" y="0"/>
                    </a:cubicBezTo>
                    <a:cubicBezTo>
                      <a:pt x="51" y="0"/>
                      <a:pt x="52" y="1"/>
                      <a:pt x="53" y="2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3" y="12"/>
                      <a:pt x="63" y="15"/>
                      <a:pt x="61" y="17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3" y="25"/>
                      <a:pt x="53" y="25"/>
                      <a:pt x="53" y="26"/>
                    </a:cubicBezTo>
                    <a:cubicBezTo>
                      <a:pt x="53" y="26"/>
                      <a:pt x="53" y="27"/>
                      <a:pt x="53" y="27"/>
                    </a:cubicBezTo>
                    <a:cubicBezTo>
                      <a:pt x="149" y="122"/>
                      <a:pt x="149" y="122"/>
                      <a:pt x="149" y="122"/>
                    </a:cubicBezTo>
                    <a:cubicBezTo>
                      <a:pt x="150" y="123"/>
                      <a:pt x="150" y="125"/>
                      <a:pt x="150" y="126"/>
                    </a:cubicBezTo>
                    <a:cubicBezTo>
                      <a:pt x="150" y="127"/>
                      <a:pt x="150" y="129"/>
                      <a:pt x="149" y="130"/>
                    </a:cubicBezTo>
                    <a:cubicBezTo>
                      <a:pt x="147" y="132"/>
                      <a:pt x="147" y="132"/>
                      <a:pt x="147" y="132"/>
                    </a:cubicBezTo>
                    <a:cubicBezTo>
                      <a:pt x="146" y="133"/>
                      <a:pt x="144" y="133"/>
                      <a:pt x="143" y="13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grpSp>
          <p:nvGrpSpPr>
            <p:cNvPr id="91" name="Группа 90">
              <a:extLst>
                <a:ext uri="{FF2B5EF4-FFF2-40B4-BE49-F238E27FC236}">
                  <a16:creationId xmlns:a16="http://schemas.microsoft.com/office/drawing/2014/main" id="{8798D79A-8722-4A1E-B16E-C6F7EAF6FF77}"/>
                </a:ext>
              </a:extLst>
            </p:cNvPr>
            <p:cNvGrpSpPr/>
            <p:nvPr/>
          </p:nvGrpSpPr>
          <p:grpSpPr>
            <a:xfrm>
              <a:off x="1304439" y="3841600"/>
              <a:ext cx="144000" cy="144000"/>
              <a:chOff x="5281642" y="3094978"/>
              <a:chExt cx="144000" cy="144000"/>
            </a:xfrm>
          </p:grpSpPr>
          <p:sp>
            <p:nvSpPr>
              <p:cNvPr id="122" name="Teardrop 750">
                <a:extLst>
                  <a:ext uri="{FF2B5EF4-FFF2-40B4-BE49-F238E27FC236}">
                    <a16:creationId xmlns:a16="http://schemas.microsoft.com/office/drawing/2014/main" id="{6C1C1BCA-9D5B-439D-910C-E7AC148242D3}"/>
                  </a:ext>
                </a:extLst>
              </p:cNvPr>
              <p:cNvSpPr/>
              <p:nvPr/>
            </p:nvSpPr>
            <p:spPr bwMode="ltGray">
              <a:xfrm rot="8100000">
                <a:off x="5281642" y="3094978"/>
                <a:ext cx="144000" cy="144000"/>
              </a:xfrm>
              <a:prstGeom prst="teardrop">
                <a:avLst>
                  <a:gd name="adj" fmla="val 128847"/>
                </a:avLst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23" name="Oval 751">
                <a:extLst>
                  <a:ext uri="{FF2B5EF4-FFF2-40B4-BE49-F238E27FC236}">
                    <a16:creationId xmlns:a16="http://schemas.microsoft.com/office/drawing/2014/main" id="{BBD2A543-7095-4344-9E53-1D09AA1D0F11}"/>
                  </a:ext>
                </a:extLst>
              </p:cNvPr>
              <p:cNvSpPr/>
              <p:nvPr/>
            </p:nvSpPr>
            <p:spPr bwMode="ltGray">
              <a:xfrm>
                <a:off x="5293892" y="3107222"/>
                <a:ext cx="119500" cy="119500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24" name="Freeform 12">
                <a:extLst>
                  <a:ext uri="{FF2B5EF4-FFF2-40B4-BE49-F238E27FC236}">
                    <a16:creationId xmlns:a16="http://schemas.microsoft.com/office/drawing/2014/main" id="{2E8AB17E-07AB-4678-A6E6-40F38E5775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10835" y="3128450"/>
                <a:ext cx="86704" cy="54415"/>
              </a:xfrm>
              <a:custGeom>
                <a:avLst/>
                <a:gdLst>
                  <a:gd name="T0" fmla="*/ 334 w 356"/>
                  <a:gd name="T1" fmla="*/ 12 h 260"/>
                  <a:gd name="T2" fmla="*/ 298 w 356"/>
                  <a:gd name="T3" fmla="*/ 12 h 260"/>
                  <a:gd name="T4" fmla="*/ 342 w 356"/>
                  <a:gd name="T5" fmla="*/ 132 h 260"/>
                  <a:gd name="T6" fmla="*/ 356 w 356"/>
                  <a:gd name="T7" fmla="*/ 260 h 260"/>
                  <a:gd name="T8" fmla="*/ 348 w 356"/>
                  <a:gd name="T9" fmla="*/ 140 h 260"/>
                  <a:gd name="T10" fmla="*/ 276 w 356"/>
                  <a:gd name="T11" fmla="*/ 150 h 260"/>
                  <a:gd name="T12" fmla="*/ 258 w 356"/>
                  <a:gd name="T13" fmla="*/ 66 h 260"/>
                  <a:gd name="T14" fmla="*/ 142 w 356"/>
                  <a:gd name="T15" fmla="*/ 100 h 260"/>
                  <a:gd name="T16" fmla="*/ 76 w 356"/>
                  <a:gd name="T17" fmla="*/ 64 h 260"/>
                  <a:gd name="T18" fmla="*/ 220 w 356"/>
                  <a:gd name="T19" fmla="*/ 218 h 260"/>
                  <a:gd name="T20" fmla="*/ 220 w 356"/>
                  <a:gd name="T21" fmla="*/ 240 h 260"/>
                  <a:gd name="T22" fmla="*/ 250 w 356"/>
                  <a:gd name="T23" fmla="*/ 188 h 260"/>
                  <a:gd name="T24" fmla="*/ 220 w 356"/>
                  <a:gd name="T25" fmla="*/ 188 h 260"/>
                  <a:gd name="T26" fmla="*/ 250 w 356"/>
                  <a:gd name="T27" fmla="*/ 180 h 260"/>
                  <a:gd name="T28" fmla="*/ 220 w 356"/>
                  <a:gd name="T29" fmla="*/ 126 h 260"/>
                  <a:gd name="T30" fmla="*/ 220 w 356"/>
                  <a:gd name="T31" fmla="*/ 150 h 260"/>
                  <a:gd name="T32" fmla="*/ 214 w 356"/>
                  <a:gd name="T33" fmla="*/ 218 h 260"/>
                  <a:gd name="T34" fmla="*/ 190 w 356"/>
                  <a:gd name="T35" fmla="*/ 218 h 260"/>
                  <a:gd name="T36" fmla="*/ 214 w 356"/>
                  <a:gd name="T37" fmla="*/ 210 h 260"/>
                  <a:gd name="T38" fmla="*/ 190 w 356"/>
                  <a:gd name="T39" fmla="*/ 156 h 260"/>
                  <a:gd name="T40" fmla="*/ 190 w 356"/>
                  <a:gd name="T41" fmla="*/ 180 h 260"/>
                  <a:gd name="T42" fmla="*/ 214 w 356"/>
                  <a:gd name="T43" fmla="*/ 126 h 260"/>
                  <a:gd name="T44" fmla="*/ 190 w 356"/>
                  <a:gd name="T45" fmla="*/ 126 h 260"/>
                  <a:gd name="T46" fmla="*/ 182 w 356"/>
                  <a:gd name="T47" fmla="*/ 240 h 260"/>
                  <a:gd name="T48" fmla="*/ 160 w 356"/>
                  <a:gd name="T49" fmla="*/ 188 h 260"/>
                  <a:gd name="T50" fmla="*/ 160 w 356"/>
                  <a:gd name="T51" fmla="*/ 210 h 260"/>
                  <a:gd name="T52" fmla="*/ 182 w 356"/>
                  <a:gd name="T53" fmla="*/ 156 h 260"/>
                  <a:gd name="T54" fmla="*/ 160 w 356"/>
                  <a:gd name="T55" fmla="*/ 156 h 260"/>
                  <a:gd name="T56" fmla="*/ 182 w 356"/>
                  <a:gd name="T57" fmla="*/ 150 h 260"/>
                  <a:gd name="T58" fmla="*/ 130 w 356"/>
                  <a:gd name="T59" fmla="*/ 218 h 260"/>
                  <a:gd name="T60" fmla="*/ 130 w 356"/>
                  <a:gd name="T61" fmla="*/ 240 h 260"/>
                  <a:gd name="T62" fmla="*/ 152 w 356"/>
                  <a:gd name="T63" fmla="*/ 188 h 260"/>
                  <a:gd name="T64" fmla="*/ 130 w 356"/>
                  <a:gd name="T65" fmla="*/ 188 h 260"/>
                  <a:gd name="T66" fmla="*/ 152 w 356"/>
                  <a:gd name="T67" fmla="*/ 180 h 260"/>
                  <a:gd name="T68" fmla="*/ 130 w 356"/>
                  <a:gd name="T69" fmla="*/ 126 h 260"/>
                  <a:gd name="T70" fmla="*/ 130 w 356"/>
                  <a:gd name="T71" fmla="*/ 150 h 260"/>
                  <a:gd name="T72" fmla="*/ 122 w 356"/>
                  <a:gd name="T73" fmla="*/ 218 h 260"/>
                  <a:gd name="T74" fmla="*/ 100 w 356"/>
                  <a:gd name="T75" fmla="*/ 218 h 260"/>
                  <a:gd name="T76" fmla="*/ 122 w 356"/>
                  <a:gd name="T77" fmla="*/ 210 h 260"/>
                  <a:gd name="T78" fmla="*/ 100 w 356"/>
                  <a:gd name="T79" fmla="*/ 156 h 260"/>
                  <a:gd name="T80" fmla="*/ 100 w 356"/>
                  <a:gd name="T81" fmla="*/ 180 h 260"/>
                  <a:gd name="T82" fmla="*/ 122 w 356"/>
                  <a:gd name="T83" fmla="*/ 126 h 260"/>
                  <a:gd name="T84" fmla="*/ 100 w 356"/>
                  <a:gd name="T85" fmla="*/ 126 h 260"/>
                  <a:gd name="T86" fmla="*/ 92 w 356"/>
                  <a:gd name="T87" fmla="*/ 240 h 260"/>
                  <a:gd name="T88" fmla="*/ 70 w 356"/>
                  <a:gd name="T89" fmla="*/ 188 h 260"/>
                  <a:gd name="T90" fmla="*/ 70 w 356"/>
                  <a:gd name="T91" fmla="*/ 210 h 260"/>
                  <a:gd name="T92" fmla="*/ 92 w 356"/>
                  <a:gd name="T93" fmla="*/ 156 h 260"/>
                  <a:gd name="T94" fmla="*/ 70 w 356"/>
                  <a:gd name="T95" fmla="*/ 156 h 260"/>
                  <a:gd name="T96" fmla="*/ 92 w 356"/>
                  <a:gd name="T97" fmla="*/ 150 h 260"/>
                  <a:gd name="T98" fmla="*/ 36 w 356"/>
                  <a:gd name="T99" fmla="*/ 218 h 260"/>
                  <a:gd name="T100" fmla="*/ 36 w 356"/>
                  <a:gd name="T101" fmla="*/ 240 h 260"/>
                  <a:gd name="T102" fmla="*/ 62 w 356"/>
                  <a:gd name="T103" fmla="*/ 188 h 260"/>
                  <a:gd name="T104" fmla="*/ 36 w 356"/>
                  <a:gd name="T105" fmla="*/ 188 h 260"/>
                  <a:gd name="T106" fmla="*/ 62 w 356"/>
                  <a:gd name="T107" fmla="*/ 180 h 260"/>
                  <a:gd name="T108" fmla="*/ 36 w 356"/>
                  <a:gd name="T109" fmla="*/ 126 h 260"/>
                  <a:gd name="T110" fmla="*/ 36 w 356"/>
                  <a:gd name="T111" fmla="*/ 15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6" h="260">
                    <a:moveTo>
                      <a:pt x="342" y="132"/>
                    </a:moveTo>
                    <a:lnTo>
                      <a:pt x="332" y="12"/>
                    </a:lnTo>
                    <a:lnTo>
                      <a:pt x="334" y="12"/>
                    </a:lnTo>
                    <a:lnTo>
                      <a:pt x="334" y="0"/>
                    </a:lnTo>
                    <a:lnTo>
                      <a:pt x="298" y="0"/>
                    </a:lnTo>
                    <a:lnTo>
                      <a:pt x="298" y="12"/>
                    </a:lnTo>
                    <a:lnTo>
                      <a:pt x="300" y="12"/>
                    </a:lnTo>
                    <a:lnTo>
                      <a:pt x="290" y="132"/>
                    </a:lnTo>
                    <a:lnTo>
                      <a:pt x="342" y="132"/>
                    </a:lnTo>
                    <a:close/>
                    <a:moveTo>
                      <a:pt x="0" y="102"/>
                    </a:moveTo>
                    <a:lnTo>
                      <a:pt x="0" y="260"/>
                    </a:lnTo>
                    <a:lnTo>
                      <a:pt x="356" y="260"/>
                    </a:lnTo>
                    <a:lnTo>
                      <a:pt x="356" y="150"/>
                    </a:lnTo>
                    <a:lnTo>
                      <a:pt x="348" y="150"/>
                    </a:lnTo>
                    <a:lnTo>
                      <a:pt x="348" y="140"/>
                    </a:lnTo>
                    <a:lnTo>
                      <a:pt x="284" y="140"/>
                    </a:lnTo>
                    <a:lnTo>
                      <a:pt x="284" y="150"/>
                    </a:lnTo>
                    <a:lnTo>
                      <a:pt x="276" y="150"/>
                    </a:lnTo>
                    <a:lnTo>
                      <a:pt x="276" y="106"/>
                    </a:lnTo>
                    <a:lnTo>
                      <a:pt x="264" y="106"/>
                    </a:lnTo>
                    <a:lnTo>
                      <a:pt x="258" y="66"/>
                    </a:lnTo>
                    <a:lnTo>
                      <a:pt x="204" y="102"/>
                    </a:lnTo>
                    <a:lnTo>
                      <a:pt x="198" y="66"/>
                    </a:lnTo>
                    <a:lnTo>
                      <a:pt x="142" y="100"/>
                    </a:lnTo>
                    <a:lnTo>
                      <a:pt x="138" y="64"/>
                    </a:lnTo>
                    <a:lnTo>
                      <a:pt x="82" y="100"/>
                    </a:lnTo>
                    <a:lnTo>
                      <a:pt x="76" y="64"/>
                    </a:lnTo>
                    <a:lnTo>
                      <a:pt x="12" y="102"/>
                    </a:lnTo>
                    <a:lnTo>
                      <a:pt x="0" y="102"/>
                    </a:lnTo>
                    <a:close/>
                    <a:moveTo>
                      <a:pt x="220" y="218"/>
                    </a:moveTo>
                    <a:lnTo>
                      <a:pt x="250" y="218"/>
                    </a:lnTo>
                    <a:lnTo>
                      <a:pt x="250" y="240"/>
                    </a:lnTo>
                    <a:lnTo>
                      <a:pt x="220" y="240"/>
                    </a:lnTo>
                    <a:lnTo>
                      <a:pt x="220" y="218"/>
                    </a:lnTo>
                    <a:close/>
                    <a:moveTo>
                      <a:pt x="220" y="188"/>
                    </a:moveTo>
                    <a:lnTo>
                      <a:pt x="250" y="188"/>
                    </a:lnTo>
                    <a:lnTo>
                      <a:pt x="250" y="210"/>
                    </a:lnTo>
                    <a:lnTo>
                      <a:pt x="220" y="210"/>
                    </a:lnTo>
                    <a:lnTo>
                      <a:pt x="220" y="188"/>
                    </a:lnTo>
                    <a:close/>
                    <a:moveTo>
                      <a:pt x="220" y="156"/>
                    </a:moveTo>
                    <a:lnTo>
                      <a:pt x="250" y="156"/>
                    </a:lnTo>
                    <a:lnTo>
                      <a:pt x="250" y="180"/>
                    </a:lnTo>
                    <a:lnTo>
                      <a:pt x="220" y="180"/>
                    </a:lnTo>
                    <a:lnTo>
                      <a:pt x="220" y="156"/>
                    </a:lnTo>
                    <a:close/>
                    <a:moveTo>
                      <a:pt x="220" y="126"/>
                    </a:moveTo>
                    <a:lnTo>
                      <a:pt x="250" y="126"/>
                    </a:lnTo>
                    <a:lnTo>
                      <a:pt x="250" y="150"/>
                    </a:lnTo>
                    <a:lnTo>
                      <a:pt x="220" y="150"/>
                    </a:lnTo>
                    <a:lnTo>
                      <a:pt x="220" y="126"/>
                    </a:lnTo>
                    <a:close/>
                    <a:moveTo>
                      <a:pt x="190" y="218"/>
                    </a:moveTo>
                    <a:lnTo>
                      <a:pt x="214" y="218"/>
                    </a:lnTo>
                    <a:lnTo>
                      <a:pt x="214" y="240"/>
                    </a:lnTo>
                    <a:lnTo>
                      <a:pt x="190" y="240"/>
                    </a:lnTo>
                    <a:lnTo>
                      <a:pt x="190" y="218"/>
                    </a:lnTo>
                    <a:close/>
                    <a:moveTo>
                      <a:pt x="190" y="188"/>
                    </a:moveTo>
                    <a:lnTo>
                      <a:pt x="214" y="188"/>
                    </a:lnTo>
                    <a:lnTo>
                      <a:pt x="214" y="210"/>
                    </a:lnTo>
                    <a:lnTo>
                      <a:pt x="190" y="210"/>
                    </a:lnTo>
                    <a:lnTo>
                      <a:pt x="190" y="188"/>
                    </a:lnTo>
                    <a:close/>
                    <a:moveTo>
                      <a:pt x="190" y="156"/>
                    </a:moveTo>
                    <a:lnTo>
                      <a:pt x="214" y="156"/>
                    </a:lnTo>
                    <a:lnTo>
                      <a:pt x="214" y="180"/>
                    </a:lnTo>
                    <a:lnTo>
                      <a:pt x="190" y="180"/>
                    </a:lnTo>
                    <a:lnTo>
                      <a:pt x="190" y="156"/>
                    </a:lnTo>
                    <a:close/>
                    <a:moveTo>
                      <a:pt x="190" y="126"/>
                    </a:moveTo>
                    <a:lnTo>
                      <a:pt x="214" y="126"/>
                    </a:lnTo>
                    <a:lnTo>
                      <a:pt x="214" y="150"/>
                    </a:lnTo>
                    <a:lnTo>
                      <a:pt x="190" y="150"/>
                    </a:lnTo>
                    <a:lnTo>
                      <a:pt x="190" y="126"/>
                    </a:lnTo>
                    <a:close/>
                    <a:moveTo>
                      <a:pt x="160" y="218"/>
                    </a:moveTo>
                    <a:lnTo>
                      <a:pt x="182" y="218"/>
                    </a:lnTo>
                    <a:lnTo>
                      <a:pt x="182" y="240"/>
                    </a:lnTo>
                    <a:lnTo>
                      <a:pt x="160" y="240"/>
                    </a:lnTo>
                    <a:lnTo>
                      <a:pt x="160" y="218"/>
                    </a:lnTo>
                    <a:close/>
                    <a:moveTo>
                      <a:pt x="160" y="188"/>
                    </a:moveTo>
                    <a:lnTo>
                      <a:pt x="182" y="188"/>
                    </a:lnTo>
                    <a:lnTo>
                      <a:pt x="182" y="210"/>
                    </a:lnTo>
                    <a:lnTo>
                      <a:pt x="160" y="210"/>
                    </a:lnTo>
                    <a:lnTo>
                      <a:pt x="160" y="188"/>
                    </a:lnTo>
                    <a:close/>
                    <a:moveTo>
                      <a:pt x="160" y="156"/>
                    </a:moveTo>
                    <a:lnTo>
                      <a:pt x="182" y="156"/>
                    </a:lnTo>
                    <a:lnTo>
                      <a:pt x="182" y="180"/>
                    </a:lnTo>
                    <a:lnTo>
                      <a:pt x="160" y="180"/>
                    </a:lnTo>
                    <a:lnTo>
                      <a:pt x="160" y="156"/>
                    </a:lnTo>
                    <a:close/>
                    <a:moveTo>
                      <a:pt x="160" y="126"/>
                    </a:moveTo>
                    <a:lnTo>
                      <a:pt x="182" y="126"/>
                    </a:lnTo>
                    <a:lnTo>
                      <a:pt x="182" y="150"/>
                    </a:lnTo>
                    <a:lnTo>
                      <a:pt x="160" y="150"/>
                    </a:lnTo>
                    <a:lnTo>
                      <a:pt x="160" y="126"/>
                    </a:lnTo>
                    <a:close/>
                    <a:moveTo>
                      <a:pt x="130" y="218"/>
                    </a:moveTo>
                    <a:lnTo>
                      <a:pt x="152" y="218"/>
                    </a:lnTo>
                    <a:lnTo>
                      <a:pt x="152" y="240"/>
                    </a:lnTo>
                    <a:lnTo>
                      <a:pt x="130" y="240"/>
                    </a:lnTo>
                    <a:lnTo>
                      <a:pt x="130" y="218"/>
                    </a:lnTo>
                    <a:close/>
                    <a:moveTo>
                      <a:pt x="130" y="188"/>
                    </a:moveTo>
                    <a:lnTo>
                      <a:pt x="152" y="188"/>
                    </a:lnTo>
                    <a:lnTo>
                      <a:pt x="152" y="210"/>
                    </a:lnTo>
                    <a:lnTo>
                      <a:pt x="130" y="210"/>
                    </a:lnTo>
                    <a:lnTo>
                      <a:pt x="130" y="188"/>
                    </a:lnTo>
                    <a:close/>
                    <a:moveTo>
                      <a:pt x="130" y="156"/>
                    </a:moveTo>
                    <a:lnTo>
                      <a:pt x="152" y="156"/>
                    </a:lnTo>
                    <a:lnTo>
                      <a:pt x="152" y="180"/>
                    </a:lnTo>
                    <a:lnTo>
                      <a:pt x="130" y="180"/>
                    </a:lnTo>
                    <a:lnTo>
                      <a:pt x="130" y="156"/>
                    </a:lnTo>
                    <a:close/>
                    <a:moveTo>
                      <a:pt x="130" y="126"/>
                    </a:moveTo>
                    <a:lnTo>
                      <a:pt x="152" y="126"/>
                    </a:lnTo>
                    <a:lnTo>
                      <a:pt x="152" y="150"/>
                    </a:lnTo>
                    <a:lnTo>
                      <a:pt x="130" y="150"/>
                    </a:lnTo>
                    <a:lnTo>
                      <a:pt x="130" y="126"/>
                    </a:lnTo>
                    <a:close/>
                    <a:moveTo>
                      <a:pt x="100" y="218"/>
                    </a:moveTo>
                    <a:lnTo>
                      <a:pt x="122" y="218"/>
                    </a:lnTo>
                    <a:lnTo>
                      <a:pt x="122" y="240"/>
                    </a:lnTo>
                    <a:lnTo>
                      <a:pt x="100" y="240"/>
                    </a:lnTo>
                    <a:lnTo>
                      <a:pt x="100" y="218"/>
                    </a:lnTo>
                    <a:close/>
                    <a:moveTo>
                      <a:pt x="100" y="188"/>
                    </a:moveTo>
                    <a:lnTo>
                      <a:pt x="122" y="188"/>
                    </a:lnTo>
                    <a:lnTo>
                      <a:pt x="122" y="210"/>
                    </a:lnTo>
                    <a:lnTo>
                      <a:pt x="100" y="210"/>
                    </a:lnTo>
                    <a:lnTo>
                      <a:pt x="100" y="188"/>
                    </a:lnTo>
                    <a:close/>
                    <a:moveTo>
                      <a:pt x="100" y="156"/>
                    </a:moveTo>
                    <a:lnTo>
                      <a:pt x="122" y="156"/>
                    </a:lnTo>
                    <a:lnTo>
                      <a:pt x="122" y="180"/>
                    </a:lnTo>
                    <a:lnTo>
                      <a:pt x="100" y="180"/>
                    </a:lnTo>
                    <a:lnTo>
                      <a:pt x="100" y="156"/>
                    </a:lnTo>
                    <a:close/>
                    <a:moveTo>
                      <a:pt x="100" y="126"/>
                    </a:moveTo>
                    <a:lnTo>
                      <a:pt x="122" y="126"/>
                    </a:lnTo>
                    <a:lnTo>
                      <a:pt x="122" y="150"/>
                    </a:lnTo>
                    <a:lnTo>
                      <a:pt x="100" y="150"/>
                    </a:lnTo>
                    <a:lnTo>
                      <a:pt x="100" y="126"/>
                    </a:lnTo>
                    <a:close/>
                    <a:moveTo>
                      <a:pt x="70" y="218"/>
                    </a:moveTo>
                    <a:lnTo>
                      <a:pt x="92" y="218"/>
                    </a:lnTo>
                    <a:lnTo>
                      <a:pt x="92" y="240"/>
                    </a:lnTo>
                    <a:lnTo>
                      <a:pt x="70" y="240"/>
                    </a:lnTo>
                    <a:lnTo>
                      <a:pt x="70" y="218"/>
                    </a:lnTo>
                    <a:close/>
                    <a:moveTo>
                      <a:pt x="70" y="188"/>
                    </a:moveTo>
                    <a:lnTo>
                      <a:pt x="92" y="188"/>
                    </a:lnTo>
                    <a:lnTo>
                      <a:pt x="92" y="210"/>
                    </a:lnTo>
                    <a:lnTo>
                      <a:pt x="70" y="210"/>
                    </a:lnTo>
                    <a:lnTo>
                      <a:pt x="70" y="188"/>
                    </a:lnTo>
                    <a:close/>
                    <a:moveTo>
                      <a:pt x="70" y="156"/>
                    </a:moveTo>
                    <a:lnTo>
                      <a:pt x="92" y="156"/>
                    </a:lnTo>
                    <a:lnTo>
                      <a:pt x="92" y="180"/>
                    </a:lnTo>
                    <a:lnTo>
                      <a:pt x="70" y="180"/>
                    </a:lnTo>
                    <a:lnTo>
                      <a:pt x="70" y="156"/>
                    </a:lnTo>
                    <a:close/>
                    <a:moveTo>
                      <a:pt x="70" y="126"/>
                    </a:moveTo>
                    <a:lnTo>
                      <a:pt x="92" y="126"/>
                    </a:lnTo>
                    <a:lnTo>
                      <a:pt x="92" y="150"/>
                    </a:lnTo>
                    <a:lnTo>
                      <a:pt x="70" y="150"/>
                    </a:lnTo>
                    <a:lnTo>
                      <a:pt x="70" y="126"/>
                    </a:lnTo>
                    <a:close/>
                    <a:moveTo>
                      <a:pt x="36" y="218"/>
                    </a:moveTo>
                    <a:lnTo>
                      <a:pt x="62" y="218"/>
                    </a:lnTo>
                    <a:lnTo>
                      <a:pt x="62" y="240"/>
                    </a:lnTo>
                    <a:lnTo>
                      <a:pt x="36" y="240"/>
                    </a:lnTo>
                    <a:lnTo>
                      <a:pt x="36" y="218"/>
                    </a:lnTo>
                    <a:close/>
                    <a:moveTo>
                      <a:pt x="36" y="188"/>
                    </a:moveTo>
                    <a:lnTo>
                      <a:pt x="62" y="188"/>
                    </a:lnTo>
                    <a:lnTo>
                      <a:pt x="62" y="210"/>
                    </a:lnTo>
                    <a:lnTo>
                      <a:pt x="36" y="210"/>
                    </a:lnTo>
                    <a:lnTo>
                      <a:pt x="36" y="188"/>
                    </a:lnTo>
                    <a:close/>
                    <a:moveTo>
                      <a:pt x="36" y="156"/>
                    </a:moveTo>
                    <a:lnTo>
                      <a:pt x="62" y="156"/>
                    </a:lnTo>
                    <a:lnTo>
                      <a:pt x="62" y="180"/>
                    </a:lnTo>
                    <a:lnTo>
                      <a:pt x="36" y="180"/>
                    </a:lnTo>
                    <a:lnTo>
                      <a:pt x="36" y="156"/>
                    </a:lnTo>
                    <a:close/>
                    <a:moveTo>
                      <a:pt x="36" y="126"/>
                    </a:moveTo>
                    <a:lnTo>
                      <a:pt x="62" y="126"/>
                    </a:lnTo>
                    <a:lnTo>
                      <a:pt x="62" y="150"/>
                    </a:lnTo>
                    <a:lnTo>
                      <a:pt x="36" y="150"/>
                    </a:lnTo>
                    <a:lnTo>
                      <a:pt x="36" y="12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89281" tIns="44641" rIns="89281" bIns="4464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2679"/>
              </a:p>
            </p:txBody>
          </p:sp>
        </p:grpSp>
        <p:grpSp>
          <p:nvGrpSpPr>
            <p:cNvPr id="92" name="Группа 91">
              <a:extLst>
                <a:ext uri="{FF2B5EF4-FFF2-40B4-BE49-F238E27FC236}">
                  <a16:creationId xmlns:a16="http://schemas.microsoft.com/office/drawing/2014/main" id="{BFAEA79E-F872-4375-9584-DF1360C63008}"/>
                </a:ext>
              </a:extLst>
            </p:cNvPr>
            <p:cNvGrpSpPr/>
            <p:nvPr/>
          </p:nvGrpSpPr>
          <p:grpSpPr>
            <a:xfrm>
              <a:off x="1186471" y="3385926"/>
              <a:ext cx="144000" cy="144000"/>
              <a:chOff x="5281642" y="3094978"/>
              <a:chExt cx="144000" cy="144000"/>
            </a:xfrm>
          </p:grpSpPr>
          <p:sp>
            <p:nvSpPr>
              <p:cNvPr id="119" name="Teardrop 750">
                <a:extLst>
                  <a:ext uri="{FF2B5EF4-FFF2-40B4-BE49-F238E27FC236}">
                    <a16:creationId xmlns:a16="http://schemas.microsoft.com/office/drawing/2014/main" id="{B6594672-60DF-4D63-B960-E4B808200DC5}"/>
                  </a:ext>
                </a:extLst>
              </p:cNvPr>
              <p:cNvSpPr/>
              <p:nvPr/>
            </p:nvSpPr>
            <p:spPr bwMode="ltGray">
              <a:xfrm rot="8100000">
                <a:off x="5281642" y="3094978"/>
                <a:ext cx="144000" cy="144000"/>
              </a:xfrm>
              <a:prstGeom prst="teardrop">
                <a:avLst>
                  <a:gd name="adj" fmla="val 128847"/>
                </a:avLst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20" name="Oval 751">
                <a:extLst>
                  <a:ext uri="{FF2B5EF4-FFF2-40B4-BE49-F238E27FC236}">
                    <a16:creationId xmlns:a16="http://schemas.microsoft.com/office/drawing/2014/main" id="{F2215A20-7CF3-4019-9CE9-E1C27166DD22}"/>
                  </a:ext>
                </a:extLst>
              </p:cNvPr>
              <p:cNvSpPr/>
              <p:nvPr/>
            </p:nvSpPr>
            <p:spPr bwMode="ltGray">
              <a:xfrm>
                <a:off x="5293892" y="3107222"/>
                <a:ext cx="119500" cy="119500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21" name="Freeform 12">
                <a:extLst>
                  <a:ext uri="{FF2B5EF4-FFF2-40B4-BE49-F238E27FC236}">
                    <a16:creationId xmlns:a16="http://schemas.microsoft.com/office/drawing/2014/main" id="{3BB70396-3A35-4B11-92A4-A0DF2ADBA96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10835" y="3128450"/>
                <a:ext cx="86704" cy="54415"/>
              </a:xfrm>
              <a:custGeom>
                <a:avLst/>
                <a:gdLst>
                  <a:gd name="T0" fmla="*/ 334 w 356"/>
                  <a:gd name="T1" fmla="*/ 12 h 260"/>
                  <a:gd name="T2" fmla="*/ 298 w 356"/>
                  <a:gd name="T3" fmla="*/ 12 h 260"/>
                  <a:gd name="T4" fmla="*/ 342 w 356"/>
                  <a:gd name="T5" fmla="*/ 132 h 260"/>
                  <a:gd name="T6" fmla="*/ 356 w 356"/>
                  <a:gd name="T7" fmla="*/ 260 h 260"/>
                  <a:gd name="T8" fmla="*/ 348 w 356"/>
                  <a:gd name="T9" fmla="*/ 140 h 260"/>
                  <a:gd name="T10" fmla="*/ 276 w 356"/>
                  <a:gd name="T11" fmla="*/ 150 h 260"/>
                  <a:gd name="T12" fmla="*/ 258 w 356"/>
                  <a:gd name="T13" fmla="*/ 66 h 260"/>
                  <a:gd name="T14" fmla="*/ 142 w 356"/>
                  <a:gd name="T15" fmla="*/ 100 h 260"/>
                  <a:gd name="T16" fmla="*/ 76 w 356"/>
                  <a:gd name="T17" fmla="*/ 64 h 260"/>
                  <a:gd name="T18" fmla="*/ 220 w 356"/>
                  <a:gd name="T19" fmla="*/ 218 h 260"/>
                  <a:gd name="T20" fmla="*/ 220 w 356"/>
                  <a:gd name="T21" fmla="*/ 240 h 260"/>
                  <a:gd name="T22" fmla="*/ 250 w 356"/>
                  <a:gd name="T23" fmla="*/ 188 h 260"/>
                  <a:gd name="T24" fmla="*/ 220 w 356"/>
                  <a:gd name="T25" fmla="*/ 188 h 260"/>
                  <a:gd name="T26" fmla="*/ 250 w 356"/>
                  <a:gd name="T27" fmla="*/ 180 h 260"/>
                  <a:gd name="T28" fmla="*/ 220 w 356"/>
                  <a:gd name="T29" fmla="*/ 126 h 260"/>
                  <a:gd name="T30" fmla="*/ 220 w 356"/>
                  <a:gd name="T31" fmla="*/ 150 h 260"/>
                  <a:gd name="T32" fmla="*/ 214 w 356"/>
                  <a:gd name="T33" fmla="*/ 218 h 260"/>
                  <a:gd name="T34" fmla="*/ 190 w 356"/>
                  <a:gd name="T35" fmla="*/ 218 h 260"/>
                  <a:gd name="T36" fmla="*/ 214 w 356"/>
                  <a:gd name="T37" fmla="*/ 210 h 260"/>
                  <a:gd name="T38" fmla="*/ 190 w 356"/>
                  <a:gd name="T39" fmla="*/ 156 h 260"/>
                  <a:gd name="T40" fmla="*/ 190 w 356"/>
                  <a:gd name="T41" fmla="*/ 180 h 260"/>
                  <a:gd name="T42" fmla="*/ 214 w 356"/>
                  <a:gd name="T43" fmla="*/ 126 h 260"/>
                  <a:gd name="T44" fmla="*/ 190 w 356"/>
                  <a:gd name="T45" fmla="*/ 126 h 260"/>
                  <a:gd name="T46" fmla="*/ 182 w 356"/>
                  <a:gd name="T47" fmla="*/ 240 h 260"/>
                  <a:gd name="T48" fmla="*/ 160 w 356"/>
                  <a:gd name="T49" fmla="*/ 188 h 260"/>
                  <a:gd name="T50" fmla="*/ 160 w 356"/>
                  <a:gd name="T51" fmla="*/ 210 h 260"/>
                  <a:gd name="T52" fmla="*/ 182 w 356"/>
                  <a:gd name="T53" fmla="*/ 156 h 260"/>
                  <a:gd name="T54" fmla="*/ 160 w 356"/>
                  <a:gd name="T55" fmla="*/ 156 h 260"/>
                  <a:gd name="T56" fmla="*/ 182 w 356"/>
                  <a:gd name="T57" fmla="*/ 150 h 260"/>
                  <a:gd name="T58" fmla="*/ 130 w 356"/>
                  <a:gd name="T59" fmla="*/ 218 h 260"/>
                  <a:gd name="T60" fmla="*/ 130 w 356"/>
                  <a:gd name="T61" fmla="*/ 240 h 260"/>
                  <a:gd name="T62" fmla="*/ 152 w 356"/>
                  <a:gd name="T63" fmla="*/ 188 h 260"/>
                  <a:gd name="T64" fmla="*/ 130 w 356"/>
                  <a:gd name="T65" fmla="*/ 188 h 260"/>
                  <a:gd name="T66" fmla="*/ 152 w 356"/>
                  <a:gd name="T67" fmla="*/ 180 h 260"/>
                  <a:gd name="T68" fmla="*/ 130 w 356"/>
                  <a:gd name="T69" fmla="*/ 126 h 260"/>
                  <a:gd name="T70" fmla="*/ 130 w 356"/>
                  <a:gd name="T71" fmla="*/ 150 h 260"/>
                  <a:gd name="T72" fmla="*/ 122 w 356"/>
                  <a:gd name="T73" fmla="*/ 218 h 260"/>
                  <a:gd name="T74" fmla="*/ 100 w 356"/>
                  <a:gd name="T75" fmla="*/ 218 h 260"/>
                  <a:gd name="T76" fmla="*/ 122 w 356"/>
                  <a:gd name="T77" fmla="*/ 210 h 260"/>
                  <a:gd name="T78" fmla="*/ 100 w 356"/>
                  <a:gd name="T79" fmla="*/ 156 h 260"/>
                  <a:gd name="T80" fmla="*/ 100 w 356"/>
                  <a:gd name="T81" fmla="*/ 180 h 260"/>
                  <a:gd name="T82" fmla="*/ 122 w 356"/>
                  <a:gd name="T83" fmla="*/ 126 h 260"/>
                  <a:gd name="T84" fmla="*/ 100 w 356"/>
                  <a:gd name="T85" fmla="*/ 126 h 260"/>
                  <a:gd name="T86" fmla="*/ 92 w 356"/>
                  <a:gd name="T87" fmla="*/ 240 h 260"/>
                  <a:gd name="T88" fmla="*/ 70 w 356"/>
                  <a:gd name="T89" fmla="*/ 188 h 260"/>
                  <a:gd name="T90" fmla="*/ 70 w 356"/>
                  <a:gd name="T91" fmla="*/ 210 h 260"/>
                  <a:gd name="T92" fmla="*/ 92 w 356"/>
                  <a:gd name="T93" fmla="*/ 156 h 260"/>
                  <a:gd name="T94" fmla="*/ 70 w 356"/>
                  <a:gd name="T95" fmla="*/ 156 h 260"/>
                  <a:gd name="T96" fmla="*/ 92 w 356"/>
                  <a:gd name="T97" fmla="*/ 150 h 260"/>
                  <a:gd name="T98" fmla="*/ 36 w 356"/>
                  <a:gd name="T99" fmla="*/ 218 h 260"/>
                  <a:gd name="T100" fmla="*/ 36 w 356"/>
                  <a:gd name="T101" fmla="*/ 240 h 260"/>
                  <a:gd name="T102" fmla="*/ 62 w 356"/>
                  <a:gd name="T103" fmla="*/ 188 h 260"/>
                  <a:gd name="T104" fmla="*/ 36 w 356"/>
                  <a:gd name="T105" fmla="*/ 188 h 260"/>
                  <a:gd name="T106" fmla="*/ 62 w 356"/>
                  <a:gd name="T107" fmla="*/ 180 h 260"/>
                  <a:gd name="T108" fmla="*/ 36 w 356"/>
                  <a:gd name="T109" fmla="*/ 126 h 260"/>
                  <a:gd name="T110" fmla="*/ 36 w 356"/>
                  <a:gd name="T111" fmla="*/ 15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6" h="260">
                    <a:moveTo>
                      <a:pt x="342" y="132"/>
                    </a:moveTo>
                    <a:lnTo>
                      <a:pt x="332" y="12"/>
                    </a:lnTo>
                    <a:lnTo>
                      <a:pt x="334" y="12"/>
                    </a:lnTo>
                    <a:lnTo>
                      <a:pt x="334" y="0"/>
                    </a:lnTo>
                    <a:lnTo>
                      <a:pt x="298" y="0"/>
                    </a:lnTo>
                    <a:lnTo>
                      <a:pt x="298" y="12"/>
                    </a:lnTo>
                    <a:lnTo>
                      <a:pt x="300" y="12"/>
                    </a:lnTo>
                    <a:lnTo>
                      <a:pt x="290" y="132"/>
                    </a:lnTo>
                    <a:lnTo>
                      <a:pt x="342" y="132"/>
                    </a:lnTo>
                    <a:close/>
                    <a:moveTo>
                      <a:pt x="0" y="102"/>
                    </a:moveTo>
                    <a:lnTo>
                      <a:pt x="0" y="260"/>
                    </a:lnTo>
                    <a:lnTo>
                      <a:pt x="356" y="260"/>
                    </a:lnTo>
                    <a:lnTo>
                      <a:pt x="356" y="150"/>
                    </a:lnTo>
                    <a:lnTo>
                      <a:pt x="348" y="150"/>
                    </a:lnTo>
                    <a:lnTo>
                      <a:pt x="348" y="140"/>
                    </a:lnTo>
                    <a:lnTo>
                      <a:pt x="284" y="140"/>
                    </a:lnTo>
                    <a:lnTo>
                      <a:pt x="284" y="150"/>
                    </a:lnTo>
                    <a:lnTo>
                      <a:pt x="276" y="150"/>
                    </a:lnTo>
                    <a:lnTo>
                      <a:pt x="276" y="106"/>
                    </a:lnTo>
                    <a:lnTo>
                      <a:pt x="264" y="106"/>
                    </a:lnTo>
                    <a:lnTo>
                      <a:pt x="258" y="66"/>
                    </a:lnTo>
                    <a:lnTo>
                      <a:pt x="204" y="102"/>
                    </a:lnTo>
                    <a:lnTo>
                      <a:pt x="198" y="66"/>
                    </a:lnTo>
                    <a:lnTo>
                      <a:pt x="142" y="100"/>
                    </a:lnTo>
                    <a:lnTo>
                      <a:pt x="138" y="64"/>
                    </a:lnTo>
                    <a:lnTo>
                      <a:pt x="82" y="100"/>
                    </a:lnTo>
                    <a:lnTo>
                      <a:pt x="76" y="64"/>
                    </a:lnTo>
                    <a:lnTo>
                      <a:pt x="12" y="102"/>
                    </a:lnTo>
                    <a:lnTo>
                      <a:pt x="0" y="102"/>
                    </a:lnTo>
                    <a:close/>
                    <a:moveTo>
                      <a:pt x="220" y="218"/>
                    </a:moveTo>
                    <a:lnTo>
                      <a:pt x="250" y="218"/>
                    </a:lnTo>
                    <a:lnTo>
                      <a:pt x="250" y="240"/>
                    </a:lnTo>
                    <a:lnTo>
                      <a:pt x="220" y="240"/>
                    </a:lnTo>
                    <a:lnTo>
                      <a:pt x="220" y="218"/>
                    </a:lnTo>
                    <a:close/>
                    <a:moveTo>
                      <a:pt x="220" y="188"/>
                    </a:moveTo>
                    <a:lnTo>
                      <a:pt x="250" y="188"/>
                    </a:lnTo>
                    <a:lnTo>
                      <a:pt x="250" y="210"/>
                    </a:lnTo>
                    <a:lnTo>
                      <a:pt x="220" y="210"/>
                    </a:lnTo>
                    <a:lnTo>
                      <a:pt x="220" y="188"/>
                    </a:lnTo>
                    <a:close/>
                    <a:moveTo>
                      <a:pt x="220" y="156"/>
                    </a:moveTo>
                    <a:lnTo>
                      <a:pt x="250" y="156"/>
                    </a:lnTo>
                    <a:lnTo>
                      <a:pt x="250" y="180"/>
                    </a:lnTo>
                    <a:lnTo>
                      <a:pt x="220" y="180"/>
                    </a:lnTo>
                    <a:lnTo>
                      <a:pt x="220" y="156"/>
                    </a:lnTo>
                    <a:close/>
                    <a:moveTo>
                      <a:pt x="220" y="126"/>
                    </a:moveTo>
                    <a:lnTo>
                      <a:pt x="250" y="126"/>
                    </a:lnTo>
                    <a:lnTo>
                      <a:pt x="250" y="150"/>
                    </a:lnTo>
                    <a:lnTo>
                      <a:pt x="220" y="150"/>
                    </a:lnTo>
                    <a:lnTo>
                      <a:pt x="220" y="126"/>
                    </a:lnTo>
                    <a:close/>
                    <a:moveTo>
                      <a:pt x="190" y="218"/>
                    </a:moveTo>
                    <a:lnTo>
                      <a:pt x="214" y="218"/>
                    </a:lnTo>
                    <a:lnTo>
                      <a:pt x="214" y="240"/>
                    </a:lnTo>
                    <a:lnTo>
                      <a:pt x="190" y="240"/>
                    </a:lnTo>
                    <a:lnTo>
                      <a:pt x="190" y="218"/>
                    </a:lnTo>
                    <a:close/>
                    <a:moveTo>
                      <a:pt x="190" y="188"/>
                    </a:moveTo>
                    <a:lnTo>
                      <a:pt x="214" y="188"/>
                    </a:lnTo>
                    <a:lnTo>
                      <a:pt x="214" y="210"/>
                    </a:lnTo>
                    <a:lnTo>
                      <a:pt x="190" y="210"/>
                    </a:lnTo>
                    <a:lnTo>
                      <a:pt x="190" y="188"/>
                    </a:lnTo>
                    <a:close/>
                    <a:moveTo>
                      <a:pt x="190" y="156"/>
                    </a:moveTo>
                    <a:lnTo>
                      <a:pt x="214" y="156"/>
                    </a:lnTo>
                    <a:lnTo>
                      <a:pt x="214" y="180"/>
                    </a:lnTo>
                    <a:lnTo>
                      <a:pt x="190" y="180"/>
                    </a:lnTo>
                    <a:lnTo>
                      <a:pt x="190" y="156"/>
                    </a:lnTo>
                    <a:close/>
                    <a:moveTo>
                      <a:pt x="190" y="126"/>
                    </a:moveTo>
                    <a:lnTo>
                      <a:pt x="214" y="126"/>
                    </a:lnTo>
                    <a:lnTo>
                      <a:pt x="214" y="150"/>
                    </a:lnTo>
                    <a:lnTo>
                      <a:pt x="190" y="150"/>
                    </a:lnTo>
                    <a:lnTo>
                      <a:pt x="190" y="126"/>
                    </a:lnTo>
                    <a:close/>
                    <a:moveTo>
                      <a:pt x="160" y="218"/>
                    </a:moveTo>
                    <a:lnTo>
                      <a:pt x="182" y="218"/>
                    </a:lnTo>
                    <a:lnTo>
                      <a:pt x="182" y="240"/>
                    </a:lnTo>
                    <a:lnTo>
                      <a:pt x="160" y="240"/>
                    </a:lnTo>
                    <a:lnTo>
                      <a:pt x="160" y="218"/>
                    </a:lnTo>
                    <a:close/>
                    <a:moveTo>
                      <a:pt x="160" y="188"/>
                    </a:moveTo>
                    <a:lnTo>
                      <a:pt x="182" y="188"/>
                    </a:lnTo>
                    <a:lnTo>
                      <a:pt x="182" y="210"/>
                    </a:lnTo>
                    <a:lnTo>
                      <a:pt x="160" y="210"/>
                    </a:lnTo>
                    <a:lnTo>
                      <a:pt x="160" y="188"/>
                    </a:lnTo>
                    <a:close/>
                    <a:moveTo>
                      <a:pt x="160" y="156"/>
                    </a:moveTo>
                    <a:lnTo>
                      <a:pt x="182" y="156"/>
                    </a:lnTo>
                    <a:lnTo>
                      <a:pt x="182" y="180"/>
                    </a:lnTo>
                    <a:lnTo>
                      <a:pt x="160" y="180"/>
                    </a:lnTo>
                    <a:lnTo>
                      <a:pt x="160" y="156"/>
                    </a:lnTo>
                    <a:close/>
                    <a:moveTo>
                      <a:pt x="160" y="126"/>
                    </a:moveTo>
                    <a:lnTo>
                      <a:pt x="182" y="126"/>
                    </a:lnTo>
                    <a:lnTo>
                      <a:pt x="182" y="150"/>
                    </a:lnTo>
                    <a:lnTo>
                      <a:pt x="160" y="150"/>
                    </a:lnTo>
                    <a:lnTo>
                      <a:pt x="160" y="126"/>
                    </a:lnTo>
                    <a:close/>
                    <a:moveTo>
                      <a:pt x="130" y="218"/>
                    </a:moveTo>
                    <a:lnTo>
                      <a:pt x="152" y="218"/>
                    </a:lnTo>
                    <a:lnTo>
                      <a:pt x="152" y="240"/>
                    </a:lnTo>
                    <a:lnTo>
                      <a:pt x="130" y="240"/>
                    </a:lnTo>
                    <a:lnTo>
                      <a:pt x="130" y="218"/>
                    </a:lnTo>
                    <a:close/>
                    <a:moveTo>
                      <a:pt x="130" y="188"/>
                    </a:moveTo>
                    <a:lnTo>
                      <a:pt x="152" y="188"/>
                    </a:lnTo>
                    <a:lnTo>
                      <a:pt x="152" y="210"/>
                    </a:lnTo>
                    <a:lnTo>
                      <a:pt x="130" y="210"/>
                    </a:lnTo>
                    <a:lnTo>
                      <a:pt x="130" y="188"/>
                    </a:lnTo>
                    <a:close/>
                    <a:moveTo>
                      <a:pt x="130" y="156"/>
                    </a:moveTo>
                    <a:lnTo>
                      <a:pt x="152" y="156"/>
                    </a:lnTo>
                    <a:lnTo>
                      <a:pt x="152" y="180"/>
                    </a:lnTo>
                    <a:lnTo>
                      <a:pt x="130" y="180"/>
                    </a:lnTo>
                    <a:lnTo>
                      <a:pt x="130" y="156"/>
                    </a:lnTo>
                    <a:close/>
                    <a:moveTo>
                      <a:pt x="130" y="126"/>
                    </a:moveTo>
                    <a:lnTo>
                      <a:pt x="152" y="126"/>
                    </a:lnTo>
                    <a:lnTo>
                      <a:pt x="152" y="150"/>
                    </a:lnTo>
                    <a:lnTo>
                      <a:pt x="130" y="150"/>
                    </a:lnTo>
                    <a:lnTo>
                      <a:pt x="130" y="126"/>
                    </a:lnTo>
                    <a:close/>
                    <a:moveTo>
                      <a:pt x="100" y="218"/>
                    </a:moveTo>
                    <a:lnTo>
                      <a:pt x="122" y="218"/>
                    </a:lnTo>
                    <a:lnTo>
                      <a:pt x="122" y="240"/>
                    </a:lnTo>
                    <a:lnTo>
                      <a:pt x="100" y="240"/>
                    </a:lnTo>
                    <a:lnTo>
                      <a:pt x="100" y="218"/>
                    </a:lnTo>
                    <a:close/>
                    <a:moveTo>
                      <a:pt x="100" y="188"/>
                    </a:moveTo>
                    <a:lnTo>
                      <a:pt x="122" y="188"/>
                    </a:lnTo>
                    <a:lnTo>
                      <a:pt x="122" y="210"/>
                    </a:lnTo>
                    <a:lnTo>
                      <a:pt x="100" y="210"/>
                    </a:lnTo>
                    <a:lnTo>
                      <a:pt x="100" y="188"/>
                    </a:lnTo>
                    <a:close/>
                    <a:moveTo>
                      <a:pt x="100" y="156"/>
                    </a:moveTo>
                    <a:lnTo>
                      <a:pt x="122" y="156"/>
                    </a:lnTo>
                    <a:lnTo>
                      <a:pt x="122" y="180"/>
                    </a:lnTo>
                    <a:lnTo>
                      <a:pt x="100" y="180"/>
                    </a:lnTo>
                    <a:lnTo>
                      <a:pt x="100" y="156"/>
                    </a:lnTo>
                    <a:close/>
                    <a:moveTo>
                      <a:pt x="100" y="126"/>
                    </a:moveTo>
                    <a:lnTo>
                      <a:pt x="122" y="126"/>
                    </a:lnTo>
                    <a:lnTo>
                      <a:pt x="122" y="150"/>
                    </a:lnTo>
                    <a:lnTo>
                      <a:pt x="100" y="150"/>
                    </a:lnTo>
                    <a:lnTo>
                      <a:pt x="100" y="126"/>
                    </a:lnTo>
                    <a:close/>
                    <a:moveTo>
                      <a:pt x="70" y="218"/>
                    </a:moveTo>
                    <a:lnTo>
                      <a:pt x="92" y="218"/>
                    </a:lnTo>
                    <a:lnTo>
                      <a:pt x="92" y="240"/>
                    </a:lnTo>
                    <a:lnTo>
                      <a:pt x="70" y="240"/>
                    </a:lnTo>
                    <a:lnTo>
                      <a:pt x="70" y="218"/>
                    </a:lnTo>
                    <a:close/>
                    <a:moveTo>
                      <a:pt x="70" y="188"/>
                    </a:moveTo>
                    <a:lnTo>
                      <a:pt x="92" y="188"/>
                    </a:lnTo>
                    <a:lnTo>
                      <a:pt x="92" y="210"/>
                    </a:lnTo>
                    <a:lnTo>
                      <a:pt x="70" y="210"/>
                    </a:lnTo>
                    <a:lnTo>
                      <a:pt x="70" y="188"/>
                    </a:lnTo>
                    <a:close/>
                    <a:moveTo>
                      <a:pt x="70" y="156"/>
                    </a:moveTo>
                    <a:lnTo>
                      <a:pt x="92" y="156"/>
                    </a:lnTo>
                    <a:lnTo>
                      <a:pt x="92" y="180"/>
                    </a:lnTo>
                    <a:lnTo>
                      <a:pt x="70" y="180"/>
                    </a:lnTo>
                    <a:lnTo>
                      <a:pt x="70" y="156"/>
                    </a:lnTo>
                    <a:close/>
                    <a:moveTo>
                      <a:pt x="70" y="126"/>
                    </a:moveTo>
                    <a:lnTo>
                      <a:pt x="92" y="126"/>
                    </a:lnTo>
                    <a:lnTo>
                      <a:pt x="92" y="150"/>
                    </a:lnTo>
                    <a:lnTo>
                      <a:pt x="70" y="150"/>
                    </a:lnTo>
                    <a:lnTo>
                      <a:pt x="70" y="126"/>
                    </a:lnTo>
                    <a:close/>
                    <a:moveTo>
                      <a:pt x="36" y="218"/>
                    </a:moveTo>
                    <a:lnTo>
                      <a:pt x="62" y="218"/>
                    </a:lnTo>
                    <a:lnTo>
                      <a:pt x="62" y="240"/>
                    </a:lnTo>
                    <a:lnTo>
                      <a:pt x="36" y="240"/>
                    </a:lnTo>
                    <a:lnTo>
                      <a:pt x="36" y="218"/>
                    </a:lnTo>
                    <a:close/>
                    <a:moveTo>
                      <a:pt x="36" y="188"/>
                    </a:moveTo>
                    <a:lnTo>
                      <a:pt x="62" y="188"/>
                    </a:lnTo>
                    <a:lnTo>
                      <a:pt x="62" y="210"/>
                    </a:lnTo>
                    <a:lnTo>
                      <a:pt x="36" y="210"/>
                    </a:lnTo>
                    <a:lnTo>
                      <a:pt x="36" y="188"/>
                    </a:lnTo>
                    <a:close/>
                    <a:moveTo>
                      <a:pt x="36" y="156"/>
                    </a:moveTo>
                    <a:lnTo>
                      <a:pt x="62" y="156"/>
                    </a:lnTo>
                    <a:lnTo>
                      <a:pt x="62" y="180"/>
                    </a:lnTo>
                    <a:lnTo>
                      <a:pt x="36" y="180"/>
                    </a:lnTo>
                    <a:lnTo>
                      <a:pt x="36" y="156"/>
                    </a:lnTo>
                    <a:close/>
                    <a:moveTo>
                      <a:pt x="36" y="126"/>
                    </a:moveTo>
                    <a:lnTo>
                      <a:pt x="62" y="126"/>
                    </a:lnTo>
                    <a:lnTo>
                      <a:pt x="62" y="150"/>
                    </a:lnTo>
                    <a:lnTo>
                      <a:pt x="36" y="150"/>
                    </a:lnTo>
                    <a:lnTo>
                      <a:pt x="36" y="12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89281" tIns="44641" rIns="89281" bIns="4464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2679"/>
              </a:p>
            </p:txBody>
          </p:sp>
        </p:grpSp>
        <p:grpSp>
          <p:nvGrpSpPr>
            <p:cNvPr id="93" name="Группа 92">
              <a:extLst>
                <a:ext uri="{FF2B5EF4-FFF2-40B4-BE49-F238E27FC236}">
                  <a16:creationId xmlns:a16="http://schemas.microsoft.com/office/drawing/2014/main" id="{E688C43D-94FF-4FA2-B219-B85B19631413}"/>
                </a:ext>
              </a:extLst>
            </p:cNvPr>
            <p:cNvGrpSpPr/>
            <p:nvPr/>
          </p:nvGrpSpPr>
          <p:grpSpPr>
            <a:xfrm>
              <a:off x="1130615" y="3917775"/>
              <a:ext cx="144000" cy="144000"/>
              <a:chOff x="5281642" y="3094978"/>
              <a:chExt cx="144000" cy="144000"/>
            </a:xfrm>
          </p:grpSpPr>
          <p:sp>
            <p:nvSpPr>
              <p:cNvPr id="116" name="Teardrop 750">
                <a:extLst>
                  <a:ext uri="{FF2B5EF4-FFF2-40B4-BE49-F238E27FC236}">
                    <a16:creationId xmlns:a16="http://schemas.microsoft.com/office/drawing/2014/main" id="{65B65066-E6B2-4E6F-9E35-B67102D122C3}"/>
                  </a:ext>
                </a:extLst>
              </p:cNvPr>
              <p:cNvSpPr/>
              <p:nvPr/>
            </p:nvSpPr>
            <p:spPr bwMode="ltGray">
              <a:xfrm rot="8100000">
                <a:off x="5281642" y="3094978"/>
                <a:ext cx="144000" cy="144000"/>
              </a:xfrm>
              <a:prstGeom prst="teardrop">
                <a:avLst>
                  <a:gd name="adj" fmla="val 128847"/>
                </a:avLst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17" name="Oval 751">
                <a:extLst>
                  <a:ext uri="{FF2B5EF4-FFF2-40B4-BE49-F238E27FC236}">
                    <a16:creationId xmlns:a16="http://schemas.microsoft.com/office/drawing/2014/main" id="{F8891DDA-8320-4A67-837A-2EE275726620}"/>
                  </a:ext>
                </a:extLst>
              </p:cNvPr>
              <p:cNvSpPr/>
              <p:nvPr/>
            </p:nvSpPr>
            <p:spPr bwMode="ltGray">
              <a:xfrm>
                <a:off x="5293892" y="3107222"/>
                <a:ext cx="119500" cy="119500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18" name="Freeform 12">
                <a:extLst>
                  <a:ext uri="{FF2B5EF4-FFF2-40B4-BE49-F238E27FC236}">
                    <a16:creationId xmlns:a16="http://schemas.microsoft.com/office/drawing/2014/main" id="{72048A34-85B0-4D83-8152-09514C8CE6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10835" y="3128450"/>
                <a:ext cx="86704" cy="54415"/>
              </a:xfrm>
              <a:custGeom>
                <a:avLst/>
                <a:gdLst>
                  <a:gd name="T0" fmla="*/ 334 w 356"/>
                  <a:gd name="T1" fmla="*/ 12 h 260"/>
                  <a:gd name="T2" fmla="*/ 298 w 356"/>
                  <a:gd name="T3" fmla="*/ 12 h 260"/>
                  <a:gd name="T4" fmla="*/ 342 w 356"/>
                  <a:gd name="T5" fmla="*/ 132 h 260"/>
                  <a:gd name="T6" fmla="*/ 356 w 356"/>
                  <a:gd name="T7" fmla="*/ 260 h 260"/>
                  <a:gd name="T8" fmla="*/ 348 w 356"/>
                  <a:gd name="T9" fmla="*/ 140 h 260"/>
                  <a:gd name="T10" fmla="*/ 276 w 356"/>
                  <a:gd name="T11" fmla="*/ 150 h 260"/>
                  <a:gd name="T12" fmla="*/ 258 w 356"/>
                  <a:gd name="T13" fmla="*/ 66 h 260"/>
                  <a:gd name="T14" fmla="*/ 142 w 356"/>
                  <a:gd name="T15" fmla="*/ 100 h 260"/>
                  <a:gd name="T16" fmla="*/ 76 w 356"/>
                  <a:gd name="T17" fmla="*/ 64 h 260"/>
                  <a:gd name="T18" fmla="*/ 220 w 356"/>
                  <a:gd name="T19" fmla="*/ 218 h 260"/>
                  <a:gd name="T20" fmla="*/ 220 w 356"/>
                  <a:gd name="T21" fmla="*/ 240 h 260"/>
                  <a:gd name="T22" fmla="*/ 250 w 356"/>
                  <a:gd name="T23" fmla="*/ 188 h 260"/>
                  <a:gd name="T24" fmla="*/ 220 w 356"/>
                  <a:gd name="T25" fmla="*/ 188 h 260"/>
                  <a:gd name="T26" fmla="*/ 250 w 356"/>
                  <a:gd name="T27" fmla="*/ 180 h 260"/>
                  <a:gd name="T28" fmla="*/ 220 w 356"/>
                  <a:gd name="T29" fmla="*/ 126 h 260"/>
                  <a:gd name="T30" fmla="*/ 220 w 356"/>
                  <a:gd name="T31" fmla="*/ 150 h 260"/>
                  <a:gd name="T32" fmla="*/ 214 w 356"/>
                  <a:gd name="T33" fmla="*/ 218 h 260"/>
                  <a:gd name="T34" fmla="*/ 190 w 356"/>
                  <a:gd name="T35" fmla="*/ 218 h 260"/>
                  <a:gd name="T36" fmla="*/ 214 w 356"/>
                  <a:gd name="T37" fmla="*/ 210 h 260"/>
                  <a:gd name="T38" fmla="*/ 190 w 356"/>
                  <a:gd name="T39" fmla="*/ 156 h 260"/>
                  <a:gd name="T40" fmla="*/ 190 w 356"/>
                  <a:gd name="T41" fmla="*/ 180 h 260"/>
                  <a:gd name="T42" fmla="*/ 214 w 356"/>
                  <a:gd name="T43" fmla="*/ 126 h 260"/>
                  <a:gd name="T44" fmla="*/ 190 w 356"/>
                  <a:gd name="T45" fmla="*/ 126 h 260"/>
                  <a:gd name="T46" fmla="*/ 182 w 356"/>
                  <a:gd name="T47" fmla="*/ 240 h 260"/>
                  <a:gd name="T48" fmla="*/ 160 w 356"/>
                  <a:gd name="T49" fmla="*/ 188 h 260"/>
                  <a:gd name="T50" fmla="*/ 160 w 356"/>
                  <a:gd name="T51" fmla="*/ 210 h 260"/>
                  <a:gd name="T52" fmla="*/ 182 w 356"/>
                  <a:gd name="T53" fmla="*/ 156 h 260"/>
                  <a:gd name="T54" fmla="*/ 160 w 356"/>
                  <a:gd name="T55" fmla="*/ 156 h 260"/>
                  <a:gd name="T56" fmla="*/ 182 w 356"/>
                  <a:gd name="T57" fmla="*/ 150 h 260"/>
                  <a:gd name="T58" fmla="*/ 130 w 356"/>
                  <a:gd name="T59" fmla="*/ 218 h 260"/>
                  <a:gd name="T60" fmla="*/ 130 w 356"/>
                  <a:gd name="T61" fmla="*/ 240 h 260"/>
                  <a:gd name="T62" fmla="*/ 152 w 356"/>
                  <a:gd name="T63" fmla="*/ 188 h 260"/>
                  <a:gd name="T64" fmla="*/ 130 w 356"/>
                  <a:gd name="T65" fmla="*/ 188 h 260"/>
                  <a:gd name="T66" fmla="*/ 152 w 356"/>
                  <a:gd name="T67" fmla="*/ 180 h 260"/>
                  <a:gd name="T68" fmla="*/ 130 w 356"/>
                  <a:gd name="T69" fmla="*/ 126 h 260"/>
                  <a:gd name="T70" fmla="*/ 130 w 356"/>
                  <a:gd name="T71" fmla="*/ 150 h 260"/>
                  <a:gd name="T72" fmla="*/ 122 w 356"/>
                  <a:gd name="T73" fmla="*/ 218 h 260"/>
                  <a:gd name="T74" fmla="*/ 100 w 356"/>
                  <a:gd name="T75" fmla="*/ 218 h 260"/>
                  <a:gd name="T76" fmla="*/ 122 w 356"/>
                  <a:gd name="T77" fmla="*/ 210 h 260"/>
                  <a:gd name="T78" fmla="*/ 100 w 356"/>
                  <a:gd name="T79" fmla="*/ 156 h 260"/>
                  <a:gd name="T80" fmla="*/ 100 w 356"/>
                  <a:gd name="T81" fmla="*/ 180 h 260"/>
                  <a:gd name="T82" fmla="*/ 122 w 356"/>
                  <a:gd name="T83" fmla="*/ 126 h 260"/>
                  <a:gd name="T84" fmla="*/ 100 w 356"/>
                  <a:gd name="T85" fmla="*/ 126 h 260"/>
                  <a:gd name="T86" fmla="*/ 92 w 356"/>
                  <a:gd name="T87" fmla="*/ 240 h 260"/>
                  <a:gd name="T88" fmla="*/ 70 w 356"/>
                  <a:gd name="T89" fmla="*/ 188 h 260"/>
                  <a:gd name="T90" fmla="*/ 70 w 356"/>
                  <a:gd name="T91" fmla="*/ 210 h 260"/>
                  <a:gd name="T92" fmla="*/ 92 w 356"/>
                  <a:gd name="T93" fmla="*/ 156 h 260"/>
                  <a:gd name="T94" fmla="*/ 70 w 356"/>
                  <a:gd name="T95" fmla="*/ 156 h 260"/>
                  <a:gd name="T96" fmla="*/ 92 w 356"/>
                  <a:gd name="T97" fmla="*/ 150 h 260"/>
                  <a:gd name="T98" fmla="*/ 36 w 356"/>
                  <a:gd name="T99" fmla="*/ 218 h 260"/>
                  <a:gd name="T100" fmla="*/ 36 w 356"/>
                  <a:gd name="T101" fmla="*/ 240 h 260"/>
                  <a:gd name="T102" fmla="*/ 62 w 356"/>
                  <a:gd name="T103" fmla="*/ 188 h 260"/>
                  <a:gd name="T104" fmla="*/ 36 w 356"/>
                  <a:gd name="T105" fmla="*/ 188 h 260"/>
                  <a:gd name="T106" fmla="*/ 62 w 356"/>
                  <a:gd name="T107" fmla="*/ 180 h 260"/>
                  <a:gd name="T108" fmla="*/ 36 w 356"/>
                  <a:gd name="T109" fmla="*/ 126 h 260"/>
                  <a:gd name="T110" fmla="*/ 36 w 356"/>
                  <a:gd name="T111" fmla="*/ 15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6" h="260">
                    <a:moveTo>
                      <a:pt x="342" y="132"/>
                    </a:moveTo>
                    <a:lnTo>
                      <a:pt x="332" y="12"/>
                    </a:lnTo>
                    <a:lnTo>
                      <a:pt x="334" y="12"/>
                    </a:lnTo>
                    <a:lnTo>
                      <a:pt x="334" y="0"/>
                    </a:lnTo>
                    <a:lnTo>
                      <a:pt x="298" y="0"/>
                    </a:lnTo>
                    <a:lnTo>
                      <a:pt x="298" y="12"/>
                    </a:lnTo>
                    <a:lnTo>
                      <a:pt x="300" y="12"/>
                    </a:lnTo>
                    <a:lnTo>
                      <a:pt x="290" y="132"/>
                    </a:lnTo>
                    <a:lnTo>
                      <a:pt x="342" y="132"/>
                    </a:lnTo>
                    <a:close/>
                    <a:moveTo>
                      <a:pt x="0" y="102"/>
                    </a:moveTo>
                    <a:lnTo>
                      <a:pt x="0" y="260"/>
                    </a:lnTo>
                    <a:lnTo>
                      <a:pt x="356" y="260"/>
                    </a:lnTo>
                    <a:lnTo>
                      <a:pt x="356" y="150"/>
                    </a:lnTo>
                    <a:lnTo>
                      <a:pt x="348" y="150"/>
                    </a:lnTo>
                    <a:lnTo>
                      <a:pt x="348" y="140"/>
                    </a:lnTo>
                    <a:lnTo>
                      <a:pt x="284" y="140"/>
                    </a:lnTo>
                    <a:lnTo>
                      <a:pt x="284" y="150"/>
                    </a:lnTo>
                    <a:lnTo>
                      <a:pt x="276" y="150"/>
                    </a:lnTo>
                    <a:lnTo>
                      <a:pt x="276" y="106"/>
                    </a:lnTo>
                    <a:lnTo>
                      <a:pt x="264" y="106"/>
                    </a:lnTo>
                    <a:lnTo>
                      <a:pt x="258" y="66"/>
                    </a:lnTo>
                    <a:lnTo>
                      <a:pt x="204" y="102"/>
                    </a:lnTo>
                    <a:lnTo>
                      <a:pt x="198" y="66"/>
                    </a:lnTo>
                    <a:lnTo>
                      <a:pt x="142" y="100"/>
                    </a:lnTo>
                    <a:lnTo>
                      <a:pt x="138" y="64"/>
                    </a:lnTo>
                    <a:lnTo>
                      <a:pt x="82" y="100"/>
                    </a:lnTo>
                    <a:lnTo>
                      <a:pt x="76" y="64"/>
                    </a:lnTo>
                    <a:lnTo>
                      <a:pt x="12" y="102"/>
                    </a:lnTo>
                    <a:lnTo>
                      <a:pt x="0" y="102"/>
                    </a:lnTo>
                    <a:close/>
                    <a:moveTo>
                      <a:pt x="220" y="218"/>
                    </a:moveTo>
                    <a:lnTo>
                      <a:pt x="250" y="218"/>
                    </a:lnTo>
                    <a:lnTo>
                      <a:pt x="250" y="240"/>
                    </a:lnTo>
                    <a:lnTo>
                      <a:pt x="220" y="240"/>
                    </a:lnTo>
                    <a:lnTo>
                      <a:pt x="220" y="218"/>
                    </a:lnTo>
                    <a:close/>
                    <a:moveTo>
                      <a:pt x="220" y="188"/>
                    </a:moveTo>
                    <a:lnTo>
                      <a:pt x="250" y="188"/>
                    </a:lnTo>
                    <a:lnTo>
                      <a:pt x="250" y="210"/>
                    </a:lnTo>
                    <a:lnTo>
                      <a:pt x="220" y="210"/>
                    </a:lnTo>
                    <a:lnTo>
                      <a:pt x="220" y="188"/>
                    </a:lnTo>
                    <a:close/>
                    <a:moveTo>
                      <a:pt x="220" y="156"/>
                    </a:moveTo>
                    <a:lnTo>
                      <a:pt x="250" y="156"/>
                    </a:lnTo>
                    <a:lnTo>
                      <a:pt x="250" y="180"/>
                    </a:lnTo>
                    <a:lnTo>
                      <a:pt x="220" y="180"/>
                    </a:lnTo>
                    <a:lnTo>
                      <a:pt x="220" y="156"/>
                    </a:lnTo>
                    <a:close/>
                    <a:moveTo>
                      <a:pt x="220" y="126"/>
                    </a:moveTo>
                    <a:lnTo>
                      <a:pt x="250" y="126"/>
                    </a:lnTo>
                    <a:lnTo>
                      <a:pt x="250" y="150"/>
                    </a:lnTo>
                    <a:lnTo>
                      <a:pt x="220" y="150"/>
                    </a:lnTo>
                    <a:lnTo>
                      <a:pt x="220" y="126"/>
                    </a:lnTo>
                    <a:close/>
                    <a:moveTo>
                      <a:pt x="190" y="218"/>
                    </a:moveTo>
                    <a:lnTo>
                      <a:pt x="214" y="218"/>
                    </a:lnTo>
                    <a:lnTo>
                      <a:pt x="214" y="240"/>
                    </a:lnTo>
                    <a:lnTo>
                      <a:pt x="190" y="240"/>
                    </a:lnTo>
                    <a:lnTo>
                      <a:pt x="190" y="218"/>
                    </a:lnTo>
                    <a:close/>
                    <a:moveTo>
                      <a:pt x="190" y="188"/>
                    </a:moveTo>
                    <a:lnTo>
                      <a:pt x="214" y="188"/>
                    </a:lnTo>
                    <a:lnTo>
                      <a:pt x="214" y="210"/>
                    </a:lnTo>
                    <a:lnTo>
                      <a:pt x="190" y="210"/>
                    </a:lnTo>
                    <a:lnTo>
                      <a:pt x="190" y="188"/>
                    </a:lnTo>
                    <a:close/>
                    <a:moveTo>
                      <a:pt x="190" y="156"/>
                    </a:moveTo>
                    <a:lnTo>
                      <a:pt x="214" y="156"/>
                    </a:lnTo>
                    <a:lnTo>
                      <a:pt x="214" y="180"/>
                    </a:lnTo>
                    <a:lnTo>
                      <a:pt x="190" y="180"/>
                    </a:lnTo>
                    <a:lnTo>
                      <a:pt x="190" y="156"/>
                    </a:lnTo>
                    <a:close/>
                    <a:moveTo>
                      <a:pt x="190" y="126"/>
                    </a:moveTo>
                    <a:lnTo>
                      <a:pt x="214" y="126"/>
                    </a:lnTo>
                    <a:lnTo>
                      <a:pt x="214" y="150"/>
                    </a:lnTo>
                    <a:lnTo>
                      <a:pt x="190" y="150"/>
                    </a:lnTo>
                    <a:lnTo>
                      <a:pt x="190" y="126"/>
                    </a:lnTo>
                    <a:close/>
                    <a:moveTo>
                      <a:pt x="160" y="218"/>
                    </a:moveTo>
                    <a:lnTo>
                      <a:pt x="182" y="218"/>
                    </a:lnTo>
                    <a:lnTo>
                      <a:pt x="182" y="240"/>
                    </a:lnTo>
                    <a:lnTo>
                      <a:pt x="160" y="240"/>
                    </a:lnTo>
                    <a:lnTo>
                      <a:pt x="160" y="218"/>
                    </a:lnTo>
                    <a:close/>
                    <a:moveTo>
                      <a:pt x="160" y="188"/>
                    </a:moveTo>
                    <a:lnTo>
                      <a:pt x="182" y="188"/>
                    </a:lnTo>
                    <a:lnTo>
                      <a:pt x="182" y="210"/>
                    </a:lnTo>
                    <a:lnTo>
                      <a:pt x="160" y="210"/>
                    </a:lnTo>
                    <a:lnTo>
                      <a:pt x="160" y="188"/>
                    </a:lnTo>
                    <a:close/>
                    <a:moveTo>
                      <a:pt x="160" y="156"/>
                    </a:moveTo>
                    <a:lnTo>
                      <a:pt x="182" y="156"/>
                    </a:lnTo>
                    <a:lnTo>
                      <a:pt x="182" y="180"/>
                    </a:lnTo>
                    <a:lnTo>
                      <a:pt x="160" y="180"/>
                    </a:lnTo>
                    <a:lnTo>
                      <a:pt x="160" y="156"/>
                    </a:lnTo>
                    <a:close/>
                    <a:moveTo>
                      <a:pt x="160" y="126"/>
                    </a:moveTo>
                    <a:lnTo>
                      <a:pt x="182" y="126"/>
                    </a:lnTo>
                    <a:lnTo>
                      <a:pt x="182" y="150"/>
                    </a:lnTo>
                    <a:lnTo>
                      <a:pt x="160" y="150"/>
                    </a:lnTo>
                    <a:lnTo>
                      <a:pt x="160" y="126"/>
                    </a:lnTo>
                    <a:close/>
                    <a:moveTo>
                      <a:pt x="130" y="218"/>
                    </a:moveTo>
                    <a:lnTo>
                      <a:pt x="152" y="218"/>
                    </a:lnTo>
                    <a:lnTo>
                      <a:pt x="152" y="240"/>
                    </a:lnTo>
                    <a:lnTo>
                      <a:pt x="130" y="240"/>
                    </a:lnTo>
                    <a:lnTo>
                      <a:pt x="130" y="218"/>
                    </a:lnTo>
                    <a:close/>
                    <a:moveTo>
                      <a:pt x="130" y="188"/>
                    </a:moveTo>
                    <a:lnTo>
                      <a:pt x="152" y="188"/>
                    </a:lnTo>
                    <a:lnTo>
                      <a:pt x="152" y="210"/>
                    </a:lnTo>
                    <a:lnTo>
                      <a:pt x="130" y="210"/>
                    </a:lnTo>
                    <a:lnTo>
                      <a:pt x="130" y="188"/>
                    </a:lnTo>
                    <a:close/>
                    <a:moveTo>
                      <a:pt x="130" y="156"/>
                    </a:moveTo>
                    <a:lnTo>
                      <a:pt x="152" y="156"/>
                    </a:lnTo>
                    <a:lnTo>
                      <a:pt x="152" y="180"/>
                    </a:lnTo>
                    <a:lnTo>
                      <a:pt x="130" y="180"/>
                    </a:lnTo>
                    <a:lnTo>
                      <a:pt x="130" y="156"/>
                    </a:lnTo>
                    <a:close/>
                    <a:moveTo>
                      <a:pt x="130" y="126"/>
                    </a:moveTo>
                    <a:lnTo>
                      <a:pt x="152" y="126"/>
                    </a:lnTo>
                    <a:lnTo>
                      <a:pt x="152" y="150"/>
                    </a:lnTo>
                    <a:lnTo>
                      <a:pt x="130" y="150"/>
                    </a:lnTo>
                    <a:lnTo>
                      <a:pt x="130" y="126"/>
                    </a:lnTo>
                    <a:close/>
                    <a:moveTo>
                      <a:pt x="100" y="218"/>
                    </a:moveTo>
                    <a:lnTo>
                      <a:pt x="122" y="218"/>
                    </a:lnTo>
                    <a:lnTo>
                      <a:pt x="122" y="240"/>
                    </a:lnTo>
                    <a:lnTo>
                      <a:pt x="100" y="240"/>
                    </a:lnTo>
                    <a:lnTo>
                      <a:pt x="100" y="218"/>
                    </a:lnTo>
                    <a:close/>
                    <a:moveTo>
                      <a:pt x="100" y="188"/>
                    </a:moveTo>
                    <a:lnTo>
                      <a:pt x="122" y="188"/>
                    </a:lnTo>
                    <a:lnTo>
                      <a:pt x="122" y="210"/>
                    </a:lnTo>
                    <a:lnTo>
                      <a:pt x="100" y="210"/>
                    </a:lnTo>
                    <a:lnTo>
                      <a:pt x="100" y="188"/>
                    </a:lnTo>
                    <a:close/>
                    <a:moveTo>
                      <a:pt x="100" y="156"/>
                    </a:moveTo>
                    <a:lnTo>
                      <a:pt x="122" y="156"/>
                    </a:lnTo>
                    <a:lnTo>
                      <a:pt x="122" y="180"/>
                    </a:lnTo>
                    <a:lnTo>
                      <a:pt x="100" y="180"/>
                    </a:lnTo>
                    <a:lnTo>
                      <a:pt x="100" y="156"/>
                    </a:lnTo>
                    <a:close/>
                    <a:moveTo>
                      <a:pt x="100" y="126"/>
                    </a:moveTo>
                    <a:lnTo>
                      <a:pt x="122" y="126"/>
                    </a:lnTo>
                    <a:lnTo>
                      <a:pt x="122" y="150"/>
                    </a:lnTo>
                    <a:lnTo>
                      <a:pt x="100" y="150"/>
                    </a:lnTo>
                    <a:lnTo>
                      <a:pt x="100" y="126"/>
                    </a:lnTo>
                    <a:close/>
                    <a:moveTo>
                      <a:pt x="70" y="218"/>
                    </a:moveTo>
                    <a:lnTo>
                      <a:pt x="92" y="218"/>
                    </a:lnTo>
                    <a:lnTo>
                      <a:pt x="92" y="240"/>
                    </a:lnTo>
                    <a:lnTo>
                      <a:pt x="70" y="240"/>
                    </a:lnTo>
                    <a:lnTo>
                      <a:pt x="70" y="218"/>
                    </a:lnTo>
                    <a:close/>
                    <a:moveTo>
                      <a:pt x="70" y="188"/>
                    </a:moveTo>
                    <a:lnTo>
                      <a:pt x="92" y="188"/>
                    </a:lnTo>
                    <a:lnTo>
                      <a:pt x="92" y="210"/>
                    </a:lnTo>
                    <a:lnTo>
                      <a:pt x="70" y="210"/>
                    </a:lnTo>
                    <a:lnTo>
                      <a:pt x="70" y="188"/>
                    </a:lnTo>
                    <a:close/>
                    <a:moveTo>
                      <a:pt x="70" y="156"/>
                    </a:moveTo>
                    <a:lnTo>
                      <a:pt x="92" y="156"/>
                    </a:lnTo>
                    <a:lnTo>
                      <a:pt x="92" y="180"/>
                    </a:lnTo>
                    <a:lnTo>
                      <a:pt x="70" y="180"/>
                    </a:lnTo>
                    <a:lnTo>
                      <a:pt x="70" y="156"/>
                    </a:lnTo>
                    <a:close/>
                    <a:moveTo>
                      <a:pt x="70" y="126"/>
                    </a:moveTo>
                    <a:lnTo>
                      <a:pt x="92" y="126"/>
                    </a:lnTo>
                    <a:lnTo>
                      <a:pt x="92" y="150"/>
                    </a:lnTo>
                    <a:lnTo>
                      <a:pt x="70" y="150"/>
                    </a:lnTo>
                    <a:lnTo>
                      <a:pt x="70" y="126"/>
                    </a:lnTo>
                    <a:close/>
                    <a:moveTo>
                      <a:pt x="36" y="218"/>
                    </a:moveTo>
                    <a:lnTo>
                      <a:pt x="62" y="218"/>
                    </a:lnTo>
                    <a:lnTo>
                      <a:pt x="62" y="240"/>
                    </a:lnTo>
                    <a:lnTo>
                      <a:pt x="36" y="240"/>
                    </a:lnTo>
                    <a:lnTo>
                      <a:pt x="36" y="218"/>
                    </a:lnTo>
                    <a:close/>
                    <a:moveTo>
                      <a:pt x="36" y="188"/>
                    </a:moveTo>
                    <a:lnTo>
                      <a:pt x="62" y="188"/>
                    </a:lnTo>
                    <a:lnTo>
                      <a:pt x="62" y="210"/>
                    </a:lnTo>
                    <a:lnTo>
                      <a:pt x="36" y="210"/>
                    </a:lnTo>
                    <a:lnTo>
                      <a:pt x="36" y="188"/>
                    </a:lnTo>
                    <a:close/>
                    <a:moveTo>
                      <a:pt x="36" y="156"/>
                    </a:moveTo>
                    <a:lnTo>
                      <a:pt x="62" y="156"/>
                    </a:lnTo>
                    <a:lnTo>
                      <a:pt x="62" y="180"/>
                    </a:lnTo>
                    <a:lnTo>
                      <a:pt x="36" y="180"/>
                    </a:lnTo>
                    <a:lnTo>
                      <a:pt x="36" y="156"/>
                    </a:lnTo>
                    <a:close/>
                    <a:moveTo>
                      <a:pt x="36" y="126"/>
                    </a:moveTo>
                    <a:lnTo>
                      <a:pt x="62" y="126"/>
                    </a:lnTo>
                    <a:lnTo>
                      <a:pt x="62" y="150"/>
                    </a:lnTo>
                    <a:lnTo>
                      <a:pt x="36" y="150"/>
                    </a:lnTo>
                    <a:lnTo>
                      <a:pt x="36" y="12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89281" tIns="44641" rIns="89281" bIns="4464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2679"/>
              </a:p>
            </p:txBody>
          </p:sp>
        </p:grpSp>
        <p:grpSp>
          <p:nvGrpSpPr>
            <p:cNvPr id="94" name="Group 826">
              <a:extLst>
                <a:ext uri="{FF2B5EF4-FFF2-40B4-BE49-F238E27FC236}">
                  <a16:creationId xmlns:a16="http://schemas.microsoft.com/office/drawing/2014/main" id="{8C8498F1-332D-4D48-80C1-4B047228BA55}"/>
                </a:ext>
              </a:extLst>
            </p:cNvPr>
            <p:cNvGrpSpPr/>
            <p:nvPr/>
          </p:nvGrpSpPr>
          <p:grpSpPr>
            <a:xfrm>
              <a:off x="1509119" y="3731403"/>
              <a:ext cx="144000" cy="144000"/>
              <a:chOff x="6531184" y="10532317"/>
              <a:chExt cx="144000" cy="144000"/>
            </a:xfrm>
          </p:grpSpPr>
          <p:grpSp>
            <p:nvGrpSpPr>
              <p:cNvPr id="106" name="Group 827">
                <a:extLst>
                  <a:ext uri="{FF2B5EF4-FFF2-40B4-BE49-F238E27FC236}">
                    <a16:creationId xmlns:a16="http://schemas.microsoft.com/office/drawing/2014/main" id="{BD48E2CB-1769-4E95-B1B6-90E1ECE25143}"/>
                  </a:ext>
                </a:extLst>
              </p:cNvPr>
              <p:cNvGrpSpPr/>
              <p:nvPr/>
            </p:nvGrpSpPr>
            <p:grpSpPr>
              <a:xfrm>
                <a:off x="6531184" y="10532317"/>
                <a:ext cx="144000" cy="144000"/>
                <a:chOff x="5578929" y="1841954"/>
                <a:chExt cx="522514" cy="522514"/>
              </a:xfrm>
            </p:grpSpPr>
            <p:sp>
              <p:nvSpPr>
                <p:cNvPr id="110" name="Teardrop 834">
                  <a:extLst>
                    <a:ext uri="{FF2B5EF4-FFF2-40B4-BE49-F238E27FC236}">
                      <a16:creationId xmlns:a16="http://schemas.microsoft.com/office/drawing/2014/main" id="{80ECC65A-A622-4FD3-803C-352FB4FE2576}"/>
                    </a:ext>
                  </a:extLst>
                </p:cNvPr>
                <p:cNvSpPr/>
                <p:nvPr/>
              </p:nvSpPr>
              <p:spPr bwMode="ltGray">
                <a:xfrm rot="8100000">
                  <a:off x="5578929" y="1841954"/>
                  <a:ext cx="522514" cy="522514"/>
                </a:xfrm>
                <a:prstGeom prst="teardrop">
                  <a:avLst>
                    <a:gd name="adj" fmla="val 128847"/>
                  </a:avLst>
                </a:prstGeom>
                <a:solidFill>
                  <a:schemeClr val="bg2">
                    <a:lumMod val="25000"/>
                  </a:schemeClr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 err="1">
                    <a:solidFill>
                      <a:schemeClr val="bg1"/>
                    </a:solidFill>
                    <a:latin typeface="Georgia" pitchFamily="18" charset="0"/>
                  </a:endParaRPr>
                </a:p>
              </p:txBody>
            </p:sp>
            <p:grpSp>
              <p:nvGrpSpPr>
                <p:cNvPr id="111" name="Group 18">
                  <a:extLst>
                    <a:ext uri="{FF2B5EF4-FFF2-40B4-BE49-F238E27FC236}">
                      <a16:creationId xmlns:a16="http://schemas.microsoft.com/office/drawing/2014/main" id="{505DC614-3EED-41FC-ADF3-CE5DCF094A5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5850451" y="2017734"/>
                  <a:ext cx="81957" cy="103624"/>
                  <a:chOff x="3619" y="1295"/>
                  <a:chExt cx="87" cy="110"/>
                </a:xfrm>
                <a:solidFill>
                  <a:schemeClr val="accent4"/>
                </a:solidFill>
              </p:grpSpPr>
              <p:sp>
                <p:nvSpPr>
                  <p:cNvPr id="112" name="Freeform 20">
                    <a:extLst>
                      <a:ext uri="{FF2B5EF4-FFF2-40B4-BE49-F238E27FC236}">
                        <a16:creationId xmlns:a16="http://schemas.microsoft.com/office/drawing/2014/main" id="{87E60F16-5EBB-49F5-AEF5-49C8A1831E5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75" y="1295"/>
                    <a:ext cx="31" cy="31"/>
                  </a:xfrm>
                  <a:custGeom>
                    <a:avLst/>
                    <a:gdLst>
                      <a:gd name="T0" fmla="*/ 86 w 297"/>
                      <a:gd name="T1" fmla="*/ 0 h 297"/>
                      <a:gd name="T2" fmla="*/ 213 w 297"/>
                      <a:gd name="T3" fmla="*/ 0 h 297"/>
                      <a:gd name="T4" fmla="*/ 297 w 297"/>
                      <a:gd name="T5" fmla="*/ 84 h 297"/>
                      <a:gd name="T6" fmla="*/ 297 w 297"/>
                      <a:gd name="T7" fmla="*/ 212 h 297"/>
                      <a:gd name="T8" fmla="*/ 213 w 297"/>
                      <a:gd name="T9" fmla="*/ 297 h 297"/>
                      <a:gd name="T10" fmla="*/ 84 w 297"/>
                      <a:gd name="T11" fmla="*/ 297 h 297"/>
                      <a:gd name="T12" fmla="*/ 0 w 297"/>
                      <a:gd name="T13" fmla="*/ 212 h 297"/>
                      <a:gd name="T14" fmla="*/ 0 w 297"/>
                      <a:gd name="T15" fmla="*/ 86 h 297"/>
                      <a:gd name="T16" fmla="*/ 86 w 297"/>
                      <a:gd name="T17" fmla="*/ 0 h 2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97" h="297">
                        <a:moveTo>
                          <a:pt x="86" y="0"/>
                        </a:moveTo>
                        <a:lnTo>
                          <a:pt x="213" y="0"/>
                        </a:lnTo>
                        <a:lnTo>
                          <a:pt x="297" y="84"/>
                        </a:lnTo>
                        <a:lnTo>
                          <a:pt x="297" y="212"/>
                        </a:lnTo>
                        <a:lnTo>
                          <a:pt x="213" y="297"/>
                        </a:lnTo>
                        <a:lnTo>
                          <a:pt x="84" y="297"/>
                        </a:lnTo>
                        <a:lnTo>
                          <a:pt x="0" y="212"/>
                        </a:lnTo>
                        <a:lnTo>
                          <a:pt x="0" y="86"/>
                        </a:lnTo>
                        <a:lnTo>
                          <a:pt x="8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13" name="Freeform 21">
                    <a:extLst>
                      <a:ext uri="{FF2B5EF4-FFF2-40B4-BE49-F238E27FC236}">
                        <a16:creationId xmlns:a16="http://schemas.microsoft.com/office/drawing/2014/main" id="{51712ABF-4C48-4B2E-8271-9D311362F01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46" y="1313"/>
                    <a:ext cx="19" cy="19"/>
                  </a:xfrm>
                  <a:custGeom>
                    <a:avLst/>
                    <a:gdLst>
                      <a:gd name="T0" fmla="*/ 53 w 180"/>
                      <a:gd name="T1" fmla="*/ 0 h 179"/>
                      <a:gd name="T2" fmla="*/ 129 w 180"/>
                      <a:gd name="T3" fmla="*/ 0 h 179"/>
                      <a:gd name="T4" fmla="*/ 180 w 180"/>
                      <a:gd name="T5" fmla="*/ 51 h 179"/>
                      <a:gd name="T6" fmla="*/ 180 w 180"/>
                      <a:gd name="T7" fmla="*/ 129 h 179"/>
                      <a:gd name="T8" fmla="*/ 129 w 180"/>
                      <a:gd name="T9" fmla="*/ 179 h 179"/>
                      <a:gd name="T10" fmla="*/ 51 w 180"/>
                      <a:gd name="T11" fmla="*/ 179 h 179"/>
                      <a:gd name="T12" fmla="*/ 0 w 180"/>
                      <a:gd name="T13" fmla="*/ 129 h 179"/>
                      <a:gd name="T14" fmla="*/ 0 w 180"/>
                      <a:gd name="T15" fmla="*/ 52 h 179"/>
                      <a:gd name="T16" fmla="*/ 53 w 180"/>
                      <a:gd name="T17" fmla="*/ 0 h 1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80" h="179">
                        <a:moveTo>
                          <a:pt x="53" y="0"/>
                        </a:moveTo>
                        <a:lnTo>
                          <a:pt x="129" y="0"/>
                        </a:lnTo>
                        <a:lnTo>
                          <a:pt x="180" y="51"/>
                        </a:lnTo>
                        <a:lnTo>
                          <a:pt x="180" y="129"/>
                        </a:lnTo>
                        <a:lnTo>
                          <a:pt x="129" y="179"/>
                        </a:lnTo>
                        <a:lnTo>
                          <a:pt x="51" y="179"/>
                        </a:lnTo>
                        <a:lnTo>
                          <a:pt x="0" y="129"/>
                        </a:lnTo>
                        <a:lnTo>
                          <a:pt x="0" y="52"/>
                        </a:lnTo>
                        <a:lnTo>
                          <a:pt x="53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14" name="Freeform 22">
                    <a:extLst>
                      <a:ext uri="{FF2B5EF4-FFF2-40B4-BE49-F238E27FC236}">
                        <a16:creationId xmlns:a16="http://schemas.microsoft.com/office/drawing/2014/main" id="{B9B477DE-A1C0-4530-9818-0A15CCEF670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63" y="1347"/>
                    <a:ext cx="16" cy="15"/>
                  </a:xfrm>
                  <a:custGeom>
                    <a:avLst/>
                    <a:gdLst>
                      <a:gd name="T0" fmla="*/ 44 w 149"/>
                      <a:gd name="T1" fmla="*/ 0 h 148"/>
                      <a:gd name="T2" fmla="*/ 107 w 149"/>
                      <a:gd name="T3" fmla="*/ 0 h 148"/>
                      <a:gd name="T4" fmla="*/ 149 w 149"/>
                      <a:gd name="T5" fmla="*/ 42 h 148"/>
                      <a:gd name="T6" fmla="*/ 149 w 149"/>
                      <a:gd name="T7" fmla="*/ 106 h 148"/>
                      <a:gd name="T8" fmla="*/ 107 w 149"/>
                      <a:gd name="T9" fmla="*/ 148 h 148"/>
                      <a:gd name="T10" fmla="*/ 42 w 149"/>
                      <a:gd name="T11" fmla="*/ 148 h 148"/>
                      <a:gd name="T12" fmla="*/ 0 w 149"/>
                      <a:gd name="T13" fmla="*/ 106 h 148"/>
                      <a:gd name="T14" fmla="*/ 0 w 149"/>
                      <a:gd name="T15" fmla="*/ 43 h 148"/>
                      <a:gd name="T16" fmla="*/ 44 w 149"/>
                      <a:gd name="T17" fmla="*/ 0 h 1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9" h="148">
                        <a:moveTo>
                          <a:pt x="44" y="0"/>
                        </a:moveTo>
                        <a:lnTo>
                          <a:pt x="107" y="0"/>
                        </a:lnTo>
                        <a:lnTo>
                          <a:pt x="149" y="42"/>
                        </a:lnTo>
                        <a:lnTo>
                          <a:pt x="149" y="106"/>
                        </a:lnTo>
                        <a:lnTo>
                          <a:pt x="107" y="148"/>
                        </a:lnTo>
                        <a:lnTo>
                          <a:pt x="42" y="148"/>
                        </a:lnTo>
                        <a:lnTo>
                          <a:pt x="0" y="106"/>
                        </a:lnTo>
                        <a:lnTo>
                          <a:pt x="0" y="43"/>
                        </a:lnTo>
                        <a:lnTo>
                          <a:pt x="4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15" name="Freeform 23">
                    <a:extLst>
                      <a:ext uri="{FF2B5EF4-FFF2-40B4-BE49-F238E27FC236}">
                        <a16:creationId xmlns:a16="http://schemas.microsoft.com/office/drawing/2014/main" id="{0FDAB7AE-7166-472C-AD00-BC04DCA651E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19" y="1389"/>
                    <a:ext cx="16" cy="16"/>
                  </a:xfrm>
                  <a:custGeom>
                    <a:avLst/>
                    <a:gdLst>
                      <a:gd name="T0" fmla="*/ 43 w 149"/>
                      <a:gd name="T1" fmla="*/ 0 h 149"/>
                      <a:gd name="T2" fmla="*/ 107 w 149"/>
                      <a:gd name="T3" fmla="*/ 0 h 149"/>
                      <a:gd name="T4" fmla="*/ 149 w 149"/>
                      <a:gd name="T5" fmla="*/ 43 h 149"/>
                      <a:gd name="T6" fmla="*/ 149 w 149"/>
                      <a:gd name="T7" fmla="*/ 107 h 149"/>
                      <a:gd name="T8" fmla="*/ 107 w 149"/>
                      <a:gd name="T9" fmla="*/ 149 h 149"/>
                      <a:gd name="T10" fmla="*/ 42 w 149"/>
                      <a:gd name="T11" fmla="*/ 149 h 149"/>
                      <a:gd name="T12" fmla="*/ 0 w 149"/>
                      <a:gd name="T13" fmla="*/ 107 h 149"/>
                      <a:gd name="T14" fmla="*/ 0 w 149"/>
                      <a:gd name="T15" fmla="*/ 44 h 149"/>
                      <a:gd name="T16" fmla="*/ 43 w 149"/>
                      <a:gd name="T1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9" h="149">
                        <a:moveTo>
                          <a:pt x="43" y="0"/>
                        </a:moveTo>
                        <a:lnTo>
                          <a:pt x="107" y="0"/>
                        </a:lnTo>
                        <a:lnTo>
                          <a:pt x="149" y="43"/>
                        </a:lnTo>
                        <a:lnTo>
                          <a:pt x="149" y="107"/>
                        </a:lnTo>
                        <a:lnTo>
                          <a:pt x="107" y="149"/>
                        </a:lnTo>
                        <a:lnTo>
                          <a:pt x="42" y="149"/>
                        </a:lnTo>
                        <a:lnTo>
                          <a:pt x="0" y="107"/>
                        </a:lnTo>
                        <a:lnTo>
                          <a:pt x="0" y="44"/>
                        </a:lnTo>
                        <a:lnTo>
                          <a:pt x="43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107" name="Oval 828">
                <a:extLst>
                  <a:ext uri="{FF2B5EF4-FFF2-40B4-BE49-F238E27FC236}">
                    <a16:creationId xmlns:a16="http://schemas.microsoft.com/office/drawing/2014/main" id="{D22D033D-B408-47DF-B1B3-00B0D1B70398}"/>
                  </a:ext>
                </a:extLst>
              </p:cNvPr>
              <p:cNvSpPr/>
              <p:nvPr/>
            </p:nvSpPr>
            <p:spPr bwMode="ltGray">
              <a:xfrm>
                <a:off x="6542515" y="10544269"/>
                <a:ext cx="119500" cy="119500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108" name="Freeform 9">
                <a:extLst>
                  <a:ext uri="{FF2B5EF4-FFF2-40B4-BE49-F238E27FC236}">
                    <a16:creationId xmlns:a16="http://schemas.microsoft.com/office/drawing/2014/main" id="{6F9D7F87-EC86-4264-BFBB-BC948AF888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8109" y="10583501"/>
                <a:ext cx="72000" cy="72000"/>
              </a:xfrm>
              <a:custGeom>
                <a:avLst/>
                <a:gdLst>
                  <a:gd name="T0" fmla="*/ 118 w 136"/>
                  <a:gd name="T1" fmla="*/ 136 h 163"/>
                  <a:gd name="T2" fmla="*/ 118 w 136"/>
                  <a:gd name="T3" fmla="*/ 128 h 163"/>
                  <a:gd name="T4" fmla="*/ 114 w 136"/>
                  <a:gd name="T5" fmla="*/ 101 h 163"/>
                  <a:gd name="T6" fmla="*/ 116 w 136"/>
                  <a:gd name="T7" fmla="*/ 90 h 163"/>
                  <a:gd name="T8" fmla="*/ 113 w 136"/>
                  <a:gd name="T9" fmla="*/ 76 h 163"/>
                  <a:gd name="T10" fmla="*/ 108 w 136"/>
                  <a:gd name="T11" fmla="*/ 62 h 163"/>
                  <a:gd name="T12" fmla="*/ 93 w 136"/>
                  <a:gd name="T13" fmla="*/ 42 h 163"/>
                  <a:gd name="T14" fmla="*/ 84 w 136"/>
                  <a:gd name="T15" fmla="*/ 44 h 163"/>
                  <a:gd name="T16" fmla="*/ 72 w 136"/>
                  <a:gd name="T17" fmla="*/ 40 h 163"/>
                  <a:gd name="T18" fmla="*/ 54 w 136"/>
                  <a:gd name="T19" fmla="*/ 58 h 163"/>
                  <a:gd name="T20" fmla="*/ 53 w 136"/>
                  <a:gd name="T21" fmla="*/ 41 h 163"/>
                  <a:gd name="T22" fmla="*/ 57 w 136"/>
                  <a:gd name="T23" fmla="*/ 24 h 163"/>
                  <a:gd name="T24" fmla="*/ 54 w 136"/>
                  <a:gd name="T25" fmla="*/ 18 h 163"/>
                  <a:gd name="T26" fmla="*/ 39 w 136"/>
                  <a:gd name="T27" fmla="*/ 10 h 163"/>
                  <a:gd name="T28" fmla="*/ 18 w 136"/>
                  <a:gd name="T29" fmla="*/ 2 h 163"/>
                  <a:gd name="T30" fmla="*/ 17 w 136"/>
                  <a:gd name="T31" fmla="*/ 0 h 163"/>
                  <a:gd name="T32" fmla="*/ 9 w 136"/>
                  <a:gd name="T33" fmla="*/ 0 h 163"/>
                  <a:gd name="T34" fmla="*/ 0 w 136"/>
                  <a:gd name="T35" fmla="*/ 45 h 163"/>
                  <a:gd name="T36" fmla="*/ 117 w 136"/>
                  <a:gd name="T37" fmla="*/ 163 h 163"/>
                  <a:gd name="T38" fmla="*/ 136 w 136"/>
                  <a:gd name="T39" fmla="*/ 161 h 163"/>
                  <a:gd name="T40" fmla="*/ 136 w 136"/>
                  <a:gd name="T41" fmla="*/ 158 h 163"/>
                  <a:gd name="T42" fmla="*/ 135 w 136"/>
                  <a:gd name="T43" fmla="*/ 158 h 163"/>
                  <a:gd name="T44" fmla="*/ 118 w 136"/>
                  <a:gd name="T45" fmla="*/ 136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6" h="163">
                    <a:moveTo>
                      <a:pt x="118" y="136"/>
                    </a:moveTo>
                    <a:cubicBezTo>
                      <a:pt x="117" y="134"/>
                      <a:pt x="118" y="131"/>
                      <a:pt x="118" y="128"/>
                    </a:cubicBezTo>
                    <a:cubicBezTo>
                      <a:pt x="109" y="123"/>
                      <a:pt x="108" y="109"/>
                      <a:pt x="114" y="101"/>
                    </a:cubicBezTo>
                    <a:cubicBezTo>
                      <a:pt x="114" y="97"/>
                      <a:pt x="114" y="93"/>
                      <a:pt x="116" y="90"/>
                    </a:cubicBezTo>
                    <a:cubicBezTo>
                      <a:pt x="113" y="86"/>
                      <a:pt x="112" y="81"/>
                      <a:pt x="113" y="76"/>
                    </a:cubicBezTo>
                    <a:cubicBezTo>
                      <a:pt x="109" y="72"/>
                      <a:pt x="108" y="67"/>
                      <a:pt x="108" y="62"/>
                    </a:cubicBezTo>
                    <a:cubicBezTo>
                      <a:pt x="96" y="61"/>
                      <a:pt x="92" y="51"/>
                      <a:pt x="93" y="42"/>
                    </a:cubicBezTo>
                    <a:cubicBezTo>
                      <a:pt x="90" y="43"/>
                      <a:pt x="88" y="44"/>
                      <a:pt x="84" y="44"/>
                    </a:cubicBezTo>
                    <a:cubicBezTo>
                      <a:pt x="79" y="44"/>
                      <a:pt x="75" y="42"/>
                      <a:pt x="72" y="40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3" y="40"/>
                      <a:pt x="53" y="34"/>
                      <a:pt x="57" y="24"/>
                    </a:cubicBezTo>
                    <a:cubicBezTo>
                      <a:pt x="55" y="22"/>
                      <a:pt x="54" y="20"/>
                      <a:pt x="54" y="18"/>
                    </a:cubicBezTo>
                    <a:cubicBezTo>
                      <a:pt x="47" y="18"/>
                      <a:pt x="42" y="15"/>
                      <a:pt x="39" y="10"/>
                    </a:cubicBezTo>
                    <a:cubicBezTo>
                      <a:pt x="32" y="9"/>
                      <a:pt x="24" y="7"/>
                      <a:pt x="18" y="2"/>
                    </a:cubicBezTo>
                    <a:cubicBezTo>
                      <a:pt x="17" y="1"/>
                      <a:pt x="17" y="0"/>
                      <a:pt x="17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14"/>
                      <a:pt x="0" y="29"/>
                      <a:pt x="0" y="45"/>
                    </a:cubicBezTo>
                    <a:cubicBezTo>
                      <a:pt x="0" y="110"/>
                      <a:pt x="52" y="163"/>
                      <a:pt x="117" y="163"/>
                    </a:cubicBezTo>
                    <a:cubicBezTo>
                      <a:pt x="124" y="163"/>
                      <a:pt x="130" y="162"/>
                      <a:pt x="136" y="161"/>
                    </a:cubicBezTo>
                    <a:cubicBezTo>
                      <a:pt x="136" y="158"/>
                      <a:pt x="136" y="158"/>
                      <a:pt x="136" y="158"/>
                    </a:cubicBezTo>
                    <a:cubicBezTo>
                      <a:pt x="136" y="158"/>
                      <a:pt x="135" y="158"/>
                      <a:pt x="135" y="158"/>
                    </a:cubicBezTo>
                    <a:cubicBezTo>
                      <a:pt x="122" y="158"/>
                      <a:pt x="116" y="146"/>
                      <a:pt x="118" y="136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9" name="Freeform 10">
                <a:extLst>
                  <a:ext uri="{FF2B5EF4-FFF2-40B4-BE49-F238E27FC236}">
                    <a16:creationId xmlns:a16="http://schemas.microsoft.com/office/drawing/2014/main" id="{128391F9-DC95-463B-A2B5-9483CA4BD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1756" y="10567202"/>
                <a:ext cx="61200" cy="61200"/>
              </a:xfrm>
              <a:custGeom>
                <a:avLst/>
                <a:gdLst>
                  <a:gd name="T0" fmla="*/ 143 w 150"/>
                  <a:gd name="T1" fmla="*/ 133 h 133"/>
                  <a:gd name="T2" fmla="*/ 139 w 150"/>
                  <a:gd name="T3" fmla="*/ 132 h 133"/>
                  <a:gd name="T4" fmla="*/ 44 w 150"/>
                  <a:gd name="T5" fmla="*/ 36 h 133"/>
                  <a:gd name="T6" fmla="*/ 43 w 150"/>
                  <a:gd name="T7" fmla="*/ 36 h 133"/>
                  <a:gd name="T8" fmla="*/ 42 w 150"/>
                  <a:gd name="T9" fmla="*/ 36 h 133"/>
                  <a:gd name="T10" fmla="*/ 1 w 150"/>
                  <a:gd name="T11" fmla="*/ 77 h 133"/>
                  <a:gd name="T12" fmla="*/ 1 w 150"/>
                  <a:gd name="T13" fmla="*/ 73 h 133"/>
                  <a:gd name="T14" fmla="*/ 9 w 150"/>
                  <a:gd name="T15" fmla="*/ 46 h 133"/>
                  <a:gd name="T16" fmla="*/ 27 w 150"/>
                  <a:gd name="T17" fmla="*/ 20 h 133"/>
                  <a:gd name="T18" fmla="*/ 25 w 150"/>
                  <a:gd name="T19" fmla="*/ 17 h 133"/>
                  <a:gd name="T20" fmla="*/ 34 w 150"/>
                  <a:gd name="T21" fmla="*/ 8 h 133"/>
                  <a:gd name="T22" fmla="*/ 37 w 150"/>
                  <a:gd name="T23" fmla="*/ 10 h 133"/>
                  <a:gd name="T24" fmla="*/ 46 w 150"/>
                  <a:gd name="T25" fmla="*/ 2 h 133"/>
                  <a:gd name="T26" fmla="*/ 49 w 150"/>
                  <a:gd name="T27" fmla="*/ 0 h 133"/>
                  <a:gd name="T28" fmla="*/ 53 w 150"/>
                  <a:gd name="T29" fmla="*/ 2 h 133"/>
                  <a:gd name="T30" fmla="*/ 61 w 150"/>
                  <a:gd name="T31" fmla="*/ 10 h 133"/>
                  <a:gd name="T32" fmla="*/ 61 w 150"/>
                  <a:gd name="T33" fmla="*/ 17 h 133"/>
                  <a:gd name="T34" fmla="*/ 53 w 150"/>
                  <a:gd name="T35" fmla="*/ 25 h 133"/>
                  <a:gd name="T36" fmla="*/ 53 w 150"/>
                  <a:gd name="T37" fmla="*/ 26 h 133"/>
                  <a:gd name="T38" fmla="*/ 53 w 150"/>
                  <a:gd name="T39" fmla="*/ 27 h 133"/>
                  <a:gd name="T40" fmla="*/ 149 w 150"/>
                  <a:gd name="T41" fmla="*/ 122 h 133"/>
                  <a:gd name="T42" fmla="*/ 150 w 150"/>
                  <a:gd name="T43" fmla="*/ 126 h 133"/>
                  <a:gd name="T44" fmla="*/ 149 w 150"/>
                  <a:gd name="T45" fmla="*/ 130 h 133"/>
                  <a:gd name="T46" fmla="*/ 147 w 150"/>
                  <a:gd name="T47" fmla="*/ 132 h 133"/>
                  <a:gd name="T48" fmla="*/ 143 w 150"/>
                  <a:gd name="T49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0" h="133">
                    <a:moveTo>
                      <a:pt x="143" y="133"/>
                    </a:moveTo>
                    <a:cubicBezTo>
                      <a:pt x="142" y="133"/>
                      <a:pt x="140" y="133"/>
                      <a:pt x="139" y="1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44" y="36"/>
                      <a:pt x="43" y="36"/>
                      <a:pt x="43" y="36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" y="73"/>
                      <a:pt x="1" y="73"/>
                      <a:pt x="1" y="73"/>
                    </a:cubicBezTo>
                    <a:cubicBezTo>
                      <a:pt x="1" y="72"/>
                      <a:pt x="0" y="64"/>
                      <a:pt x="9" y="46"/>
                    </a:cubicBezTo>
                    <a:cubicBezTo>
                      <a:pt x="12" y="39"/>
                      <a:pt x="18" y="31"/>
                      <a:pt x="27" y="20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41" y="6"/>
                      <a:pt x="44" y="3"/>
                      <a:pt x="46" y="2"/>
                    </a:cubicBezTo>
                    <a:cubicBezTo>
                      <a:pt x="47" y="1"/>
                      <a:pt x="48" y="0"/>
                      <a:pt x="49" y="0"/>
                    </a:cubicBezTo>
                    <a:cubicBezTo>
                      <a:pt x="51" y="0"/>
                      <a:pt x="52" y="1"/>
                      <a:pt x="53" y="2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3" y="12"/>
                      <a:pt x="63" y="15"/>
                      <a:pt x="61" y="17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3" y="25"/>
                      <a:pt x="53" y="25"/>
                      <a:pt x="53" y="26"/>
                    </a:cubicBezTo>
                    <a:cubicBezTo>
                      <a:pt x="53" y="26"/>
                      <a:pt x="53" y="27"/>
                      <a:pt x="53" y="27"/>
                    </a:cubicBezTo>
                    <a:cubicBezTo>
                      <a:pt x="149" y="122"/>
                      <a:pt x="149" y="122"/>
                      <a:pt x="149" y="122"/>
                    </a:cubicBezTo>
                    <a:cubicBezTo>
                      <a:pt x="150" y="123"/>
                      <a:pt x="150" y="125"/>
                      <a:pt x="150" y="126"/>
                    </a:cubicBezTo>
                    <a:cubicBezTo>
                      <a:pt x="150" y="127"/>
                      <a:pt x="150" y="129"/>
                      <a:pt x="149" y="130"/>
                    </a:cubicBezTo>
                    <a:cubicBezTo>
                      <a:pt x="147" y="132"/>
                      <a:pt x="147" y="132"/>
                      <a:pt x="147" y="132"/>
                    </a:cubicBezTo>
                    <a:cubicBezTo>
                      <a:pt x="146" y="133"/>
                      <a:pt x="144" y="133"/>
                      <a:pt x="143" y="133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grpSp>
          <p:nvGrpSpPr>
            <p:cNvPr id="95" name="Group 826">
              <a:extLst>
                <a:ext uri="{FF2B5EF4-FFF2-40B4-BE49-F238E27FC236}">
                  <a16:creationId xmlns:a16="http://schemas.microsoft.com/office/drawing/2014/main" id="{8F1DF97F-99A3-4979-9CE8-71AC737C68C5}"/>
                </a:ext>
              </a:extLst>
            </p:cNvPr>
            <p:cNvGrpSpPr/>
            <p:nvPr/>
          </p:nvGrpSpPr>
          <p:grpSpPr>
            <a:xfrm>
              <a:off x="1012647" y="4017383"/>
              <a:ext cx="144000" cy="144000"/>
              <a:chOff x="6531184" y="10532317"/>
              <a:chExt cx="144000" cy="144000"/>
            </a:xfrm>
          </p:grpSpPr>
          <p:grpSp>
            <p:nvGrpSpPr>
              <p:cNvPr id="96" name="Group 827">
                <a:extLst>
                  <a:ext uri="{FF2B5EF4-FFF2-40B4-BE49-F238E27FC236}">
                    <a16:creationId xmlns:a16="http://schemas.microsoft.com/office/drawing/2014/main" id="{1FC72F62-FA73-4E00-BBE2-CDD1BF4FADAF}"/>
                  </a:ext>
                </a:extLst>
              </p:cNvPr>
              <p:cNvGrpSpPr/>
              <p:nvPr/>
            </p:nvGrpSpPr>
            <p:grpSpPr>
              <a:xfrm>
                <a:off x="6531184" y="10532317"/>
                <a:ext cx="144000" cy="144000"/>
                <a:chOff x="5578929" y="1841954"/>
                <a:chExt cx="522514" cy="522514"/>
              </a:xfrm>
            </p:grpSpPr>
            <p:sp>
              <p:nvSpPr>
                <p:cNvPr id="100" name="Teardrop 834">
                  <a:extLst>
                    <a:ext uri="{FF2B5EF4-FFF2-40B4-BE49-F238E27FC236}">
                      <a16:creationId xmlns:a16="http://schemas.microsoft.com/office/drawing/2014/main" id="{7008E3F1-CAD7-4138-AC39-DDB17147D6D6}"/>
                    </a:ext>
                  </a:extLst>
                </p:cNvPr>
                <p:cNvSpPr/>
                <p:nvPr/>
              </p:nvSpPr>
              <p:spPr bwMode="ltGray">
                <a:xfrm rot="8100000">
                  <a:off x="5578929" y="1841954"/>
                  <a:ext cx="522514" cy="522514"/>
                </a:xfrm>
                <a:prstGeom prst="teardrop">
                  <a:avLst>
                    <a:gd name="adj" fmla="val 128847"/>
                  </a:avLst>
                </a:prstGeom>
                <a:solidFill>
                  <a:schemeClr val="bg2">
                    <a:lumMod val="25000"/>
                  </a:schemeClr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 err="1">
                    <a:solidFill>
                      <a:schemeClr val="bg1"/>
                    </a:solidFill>
                    <a:latin typeface="Georgia" pitchFamily="18" charset="0"/>
                  </a:endParaRPr>
                </a:p>
              </p:txBody>
            </p:sp>
            <p:grpSp>
              <p:nvGrpSpPr>
                <p:cNvPr id="101" name="Group 18">
                  <a:extLst>
                    <a:ext uri="{FF2B5EF4-FFF2-40B4-BE49-F238E27FC236}">
                      <a16:creationId xmlns:a16="http://schemas.microsoft.com/office/drawing/2014/main" id="{541838EA-552D-475D-96DC-D4198730B8D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5850451" y="2017734"/>
                  <a:ext cx="81957" cy="103624"/>
                  <a:chOff x="3619" y="1295"/>
                  <a:chExt cx="87" cy="110"/>
                </a:xfrm>
                <a:solidFill>
                  <a:schemeClr val="accent4"/>
                </a:solidFill>
              </p:grpSpPr>
              <p:sp>
                <p:nvSpPr>
                  <p:cNvPr id="102" name="Freeform 20">
                    <a:extLst>
                      <a:ext uri="{FF2B5EF4-FFF2-40B4-BE49-F238E27FC236}">
                        <a16:creationId xmlns:a16="http://schemas.microsoft.com/office/drawing/2014/main" id="{5F8EED6C-AD66-4817-A71A-976475D23C9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75" y="1295"/>
                    <a:ext cx="31" cy="31"/>
                  </a:xfrm>
                  <a:custGeom>
                    <a:avLst/>
                    <a:gdLst>
                      <a:gd name="T0" fmla="*/ 86 w 297"/>
                      <a:gd name="T1" fmla="*/ 0 h 297"/>
                      <a:gd name="T2" fmla="*/ 213 w 297"/>
                      <a:gd name="T3" fmla="*/ 0 h 297"/>
                      <a:gd name="T4" fmla="*/ 297 w 297"/>
                      <a:gd name="T5" fmla="*/ 84 h 297"/>
                      <a:gd name="T6" fmla="*/ 297 w 297"/>
                      <a:gd name="T7" fmla="*/ 212 h 297"/>
                      <a:gd name="T8" fmla="*/ 213 w 297"/>
                      <a:gd name="T9" fmla="*/ 297 h 297"/>
                      <a:gd name="T10" fmla="*/ 84 w 297"/>
                      <a:gd name="T11" fmla="*/ 297 h 297"/>
                      <a:gd name="T12" fmla="*/ 0 w 297"/>
                      <a:gd name="T13" fmla="*/ 212 h 297"/>
                      <a:gd name="T14" fmla="*/ 0 w 297"/>
                      <a:gd name="T15" fmla="*/ 86 h 297"/>
                      <a:gd name="T16" fmla="*/ 86 w 297"/>
                      <a:gd name="T17" fmla="*/ 0 h 2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97" h="297">
                        <a:moveTo>
                          <a:pt x="86" y="0"/>
                        </a:moveTo>
                        <a:lnTo>
                          <a:pt x="213" y="0"/>
                        </a:lnTo>
                        <a:lnTo>
                          <a:pt x="297" y="84"/>
                        </a:lnTo>
                        <a:lnTo>
                          <a:pt x="297" y="212"/>
                        </a:lnTo>
                        <a:lnTo>
                          <a:pt x="213" y="297"/>
                        </a:lnTo>
                        <a:lnTo>
                          <a:pt x="84" y="297"/>
                        </a:lnTo>
                        <a:lnTo>
                          <a:pt x="0" y="212"/>
                        </a:lnTo>
                        <a:lnTo>
                          <a:pt x="0" y="86"/>
                        </a:lnTo>
                        <a:lnTo>
                          <a:pt x="8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03" name="Freeform 21">
                    <a:extLst>
                      <a:ext uri="{FF2B5EF4-FFF2-40B4-BE49-F238E27FC236}">
                        <a16:creationId xmlns:a16="http://schemas.microsoft.com/office/drawing/2014/main" id="{A7B28E9D-7F2B-4D94-88D6-8987E225A49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46" y="1313"/>
                    <a:ext cx="19" cy="19"/>
                  </a:xfrm>
                  <a:custGeom>
                    <a:avLst/>
                    <a:gdLst>
                      <a:gd name="T0" fmla="*/ 53 w 180"/>
                      <a:gd name="T1" fmla="*/ 0 h 179"/>
                      <a:gd name="T2" fmla="*/ 129 w 180"/>
                      <a:gd name="T3" fmla="*/ 0 h 179"/>
                      <a:gd name="T4" fmla="*/ 180 w 180"/>
                      <a:gd name="T5" fmla="*/ 51 h 179"/>
                      <a:gd name="T6" fmla="*/ 180 w 180"/>
                      <a:gd name="T7" fmla="*/ 129 h 179"/>
                      <a:gd name="T8" fmla="*/ 129 w 180"/>
                      <a:gd name="T9" fmla="*/ 179 h 179"/>
                      <a:gd name="T10" fmla="*/ 51 w 180"/>
                      <a:gd name="T11" fmla="*/ 179 h 179"/>
                      <a:gd name="T12" fmla="*/ 0 w 180"/>
                      <a:gd name="T13" fmla="*/ 129 h 179"/>
                      <a:gd name="T14" fmla="*/ 0 w 180"/>
                      <a:gd name="T15" fmla="*/ 52 h 179"/>
                      <a:gd name="T16" fmla="*/ 53 w 180"/>
                      <a:gd name="T17" fmla="*/ 0 h 1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80" h="179">
                        <a:moveTo>
                          <a:pt x="53" y="0"/>
                        </a:moveTo>
                        <a:lnTo>
                          <a:pt x="129" y="0"/>
                        </a:lnTo>
                        <a:lnTo>
                          <a:pt x="180" y="51"/>
                        </a:lnTo>
                        <a:lnTo>
                          <a:pt x="180" y="129"/>
                        </a:lnTo>
                        <a:lnTo>
                          <a:pt x="129" y="179"/>
                        </a:lnTo>
                        <a:lnTo>
                          <a:pt x="51" y="179"/>
                        </a:lnTo>
                        <a:lnTo>
                          <a:pt x="0" y="129"/>
                        </a:lnTo>
                        <a:lnTo>
                          <a:pt x="0" y="52"/>
                        </a:lnTo>
                        <a:lnTo>
                          <a:pt x="53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04" name="Freeform 22">
                    <a:extLst>
                      <a:ext uri="{FF2B5EF4-FFF2-40B4-BE49-F238E27FC236}">
                        <a16:creationId xmlns:a16="http://schemas.microsoft.com/office/drawing/2014/main" id="{72BBEA29-AA44-45BD-962F-0BF108760C9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63" y="1347"/>
                    <a:ext cx="16" cy="15"/>
                  </a:xfrm>
                  <a:custGeom>
                    <a:avLst/>
                    <a:gdLst>
                      <a:gd name="T0" fmla="*/ 44 w 149"/>
                      <a:gd name="T1" fmla="*/ 0 h 148"/>
                      <a:gd name="T2" fmla="*/ 107 w 149"/>
                      <a:gd name="T3" fmla="*/ 0 h 148"/>
                      <a:gd name="T4" fmla="*/ 149 w 149"/>
                      <a:gd name="T5" fmla="*/ 42 h 148"/>
                      <a:gd name="T6" fmla="*/ 149 w 149"/>
                      <a:gd name="T7" fmla="*/ 106 h 148"/>
                      <a:gd name="T8" fmla="*/ 107 w 149"/>
                      <a:gd name="T9" fmla="*/ 148 h 148"/>
                      <a:gd name="T10" fmla="*/ 42 w 149"/>
                      <a:gd name="T11" fmla="*/ 148 h 148"/>
                      <a:gd name="T12" fmla="*/ 0 w 149"/>
                      <a:gd name="T13" fmla="*/ 106 h 148"/>
                      <a:gd name="T14" fmla="*/ 0 w 149"/>
                      <a:gd name="T15" fmla="*/ 43 h 148"/>
                      <a:gd name="T16" fmla="*/ 44 w 149"/>
                      <a:gd name="T17" fmla="*/ 0 h 1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9" h="148">
                        <a:moveTo>
                          <a:pt x="44" y="0"/>
                        </a:moveTo>
                        <a:lnTo>
                          <a:pt x="107" y="0"/>
                        </a:lnTo>
                        <a:lnTo>
                          <a:pt x="149" y="42"/>
                        </a:lnTo>
                        <a:lnTo>
                          <a:pt x="149" y="106"/>
                        </a:lnTo>
                        <a:lnTo>
                          <a:pt x="107" y="148"/>
                        </a:lnTo>
                        <a:lnTo>
                          <a:pt x="42" y="148"/>
                        </a:lnTo>
                        <a:lnTo>
                          <a:pt x="0" y="106"/>
                        </a:lnTo>
                        <a:lnTo>
                          <a:pt x="0" y="43"/>
                        </a:lnTo>
                        <a:lnTo>
                          <a:pt x="4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05" name="Freeform 23">
                    <a:extLst>
                      <a:ext uri="{FF2B5EF4-FFF2-40B4-BE49-F238E27FC236}">
                        <a16:creationId xmlns:a16="http://schemas.microsoft.com/office/drawing/2014/main" id="{49753F83-FD42-4082-99B6-752242F34F1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619" y="1389"/>
                    <a:ext cx="16" cy="16"/>
                  </a:xfrm>
                  <a:custGeom>
                    <a:avLst/>
                    <a:gdLst>
                      <a:gd name="T0" fmla="*/ 43 w 149"/>
                      <a:gd name="T1" fmla="*/ 0 h 149"/>
                      <a:gd name="T2" fmla="*/ 107 w 149"/>
                      <a:gd name="T3" fmla="*/ 0 h 149"/>
                      <a:gd name="T4" fmla="*/ 149 w 149"/>
                      <a:gd name="T5" fmla="*/ 43 h 149"/>
                      <a:gd name="T6" fmla="*/ 149 w 149"/>
                      <a:gd name="T7" fmla="*/ 107 h 149"/>
                      <a:gd name="T8" fmla="*/ 107 w 149"/>
                      <a:gd name="T9" fmla="*/ 149 h 149"/>
                      <a:gd name="T10" fmla="*/ 42 w 149"/>
                      <a:gd name="T11" fmla="*/ 149 h 149"/>
                      <a:gd name="T12" fmla="*/ 0 w 149"/>
                      <a:gd name="T13" fmla="*/ 107 h 149"/>
                      <a:gd name="T14" fmla="*/ 0 w 149"/>
                      <a:gd name="T15" fmla="*/ 44 h 149"/>
                      <a:gd name="T16" fmla="*/ 43 w 149"/>
                      <a:gd name="T1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9" h="149">
                        <a:moveTo>
                          <a:pt x="43" y="0"/>
                        </a:moveTo>
                        <a:lnTo>
                          <a:pt x="107" y="0"/>
                        </a:lnTo>
                        <a:lnTo>
                          <a:pt x="149" y="43"/>
                        </a:lnTo>
                        <a:lnTo>
                          <a:pt x="149" y="107"/>
                        </a:lnTo>
                        <a:lnTo>
                          <a:pt x="107" y="149"/>
                        </a:lnTo>
                        <a:lnTo>
                          <a:pt x="42" y="149"/>
                        </a:lnTo>
                        <a:lnTo>
                          <a:pt x="0" y="107"/>
                        </a:lnTo>
                        <a:lnTo>
                          <a:pt x="0" y="44"/>
                        </a:lnTo>
                        <a:lnTo>
                          <a:pt x="43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97" name="Oval 828">
                <a:extLst>
                  <a:ext uri="{FF2B5EF4-FFF2-40B4-BE49-F238E27FC236}">
                    <a16:creationId xmlns:a16="http://schemas.microsoft.com/office/drawing/2014/main" id="{01CA31C1-E110-400A-B233-546D69CA6D02}"/>
                  </a:ext>
                </a:extLst>
              </p:cNvPr>
              <p:cNvSpPr/>
              <p:nvPr/>
            </p:nvSpPr>
            <p:spPr bwMode="ltGray">
              <a:xfrm>
                <a:off x="6542515" y="10544269"/>
                <a:ext cx="119500" cy="119500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98" name="Freeform 9">
                <a:extLst>
                  <a:ext uri="{FF2B5EF4-FFF2-40B4-BE49-F238E27FC236}">
                    <a16:creationId xmlns:a16="http://schemas.microsoft.com/office/drawing/2014/main" id="{7F391CFD-4B2D-4200-9F5C-4AF7E8F40B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8109" y="10583501"/>
                <a:ext cx="72000" cy="72000"/>
              </a:xfrm>
              <a:custGeom>
                <a:avLst/>
                <a:gdLst>
                  <a:gd name="T0" fmla="*/ 118 w 136"/>
                  <a:gd name="T1" fmla="*/ 136 h 163"/>
                  <a:gd name="T2" fmla="*/ 118 w 136"/>
                  <a:gd name="T3" fmla="*/ 128 h 163"/>
                  <a:gd name="T4" fmla="*/ 114 w 136"/>
                  <a:gd name="T5" fmla="*/ 101 h 163"/>
                  <a:gd name="T6" fmla="*/ 116 w 136"/>
                  <a:gd name="T7" fmla="*/ 90 h 163"/>
                  <a:gd name="T8" fmla="*/ 113 w 136"/>
                  <a:gd name="T9" fmla="*/ 76 h 163"/>
                  <a:gd name="T10" fmla="*/ 108 w 136"/>
                  <a:gd name="T11" fmla="*/ 62 h 163"/>
                  <a:gd name="T12" fmla="*/ 93 w 136"/>
                  <a:gd name="T13" fmla="*/ 42 h 163"/>
                  <a:gd name="T14" fmla="*/ 84 w 136"/>
                  <a:gd name="T15" fmla="*/ 44 h 163"/>
                  <a:gd name="T16" fmla="*/ 72 w 136"/>
                  <a:gd name="T17" fmla="*/ 40 h 163"/>
                  <a:gd name="T18" fmla="*/ 54 w 136"/>
                  <a:gd name="T19" fmla="*/ 58 h 163"/>
                  <a:gd name="T20" fmla="*/ 53 w 136"/>
                  <a:gd name="T21" fmla="*/ 41 h 163"/>
                  <a:gd name="T22" fmla="*/ 57 w 136"/>
                  <a:gd name="T23" fmla="*/ 24 h 163"/>
                  <a:gd name="T24" fmla="*/ 54 w 136"/>
                  <a:gd name="T25" fmla="*/ 18 h 163"/>
                  <a:gd name="T26" fmla="*/ 39 w 136"/>
                  <a:gd name="T27" fmla="*/ 10 h 163"/>
                  <a:gd name="T28" fmla="*/ 18 w 136"/>
                  <a:gd name="T29" fmla="*/ 2 h 163"/>
                  <a:gd name="T30" fmla="*/ 17 w 136"/>
                  <a:gd name="T31" fmla="*/ 0 h 163"/>
                  <a:gd name="T32" fmla="*/ 9 w 136"/>
                  <a:gd name="T33" fmla="*/ 0 h 163"/>
                  <a:gd name="T34" fmla="*/ 0 w 136"/>
                  <a:gd name="T35" fmla="*/ 45 h 163"/>
                  <a:gd name="T36" fmla="*/ 117 w 136"/>
                  <a:gd name="T37" fmla="*/ 163 h 163"/>
                  <a:gd name="T38" fmla="*/ 136 w 136"/>
                  <a:gd name="T39" fmla="*/ 161 h 163"/>
                  <a:gd name="T40" fmla="*/ 136 w 136"/>
                  <a:gd name="T41" fmla="*/ 158 h 163"/>
                  <a:gd name="T42" fmla="*/ 135 w 136"/>
                  <a:gd name="T43" fmla="*/ 158 h 163"/>
                  <a:gd name="T44" fmla="*/ 118 w 136"/>
                  <a:gd name="T45" fmla="*/ 136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6" h="163">
                    <a:moveTo>
                      <a:pt x="118" y="136"/>
                    </a:moveTo>
                    <a:cubicBezTo>
                      <a:pt x="117" y="134"/>
                      <a:pt x="118" y="131"/>
                      <a:pt x="118" y="128"/>
                    </a:cubicBezTo>
                    <a:cubicBezTo>
                      <a:pt x="109" y="123"/>
                      <a:pt x="108" y="109"/>
                      <a:pt x="114" y="101"/>
                    </a:cubicBezTo>
                    <a:cubicBezTo>
                      <a:pt x="114" y="97"/>
                      <a:pt x="114" y="93"/>
                      <a:pt x="116" y="90"/>
                    </a:cubicBezTo>
                    <a:cubicBezTo>
                      <a:pt x="113" y="86"/>
                      <a:pt x="112" y="81"/>
                      <a:pt x="113" y="76"/>
                    </a:cubicBezTo>
                    <a:cubicBezTo>
                      <a:pt x="109" y="72"/>
                      <a:pt x="108" y="67"/>
                      <a:pt x="108" y="62"/>
                    </a:cubicBezTo>
                    <a:cubicBezTo>
                      <a:pt x="96" y="61"/>
                      <a:pt x="92" y="51"/>
                      <a:pt x="93" y="42"/>
                    </a:cubicBezTo>
                    <a:cubicBezTo>
                      <a:pt x="90" y="43"/>
                      <a:pt x="88" y="44"/>
                      <a:pt x="84" y="44"/>
                    </a:cubicBezTo>
                    <a:cubicBezTo>
                      <a:pt x="79" y="44"/>
                      <a:pt x="75" y="42"/>
                      <a:pt x="72" y="40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3" y="40"/>
                      <a:pt x="53" y="34"/>
                      <a:pt x="57" y="24"/>
                    </a:cubicBezTo>
                    <a:cubicBezTo>
                      <a:pt x="55" y="22"/>
                      <a:pt x="54" y="20"/>
                      <a:pt x="54" y="18"/>
                    </a:cubicBezTo>
                    <a:cubicBezTo>
                      <a:pt x="47" y="18"/>
                      <a:pt x="42" y="15"/>
                      <a:pt x="39" y="10"/>
                    </a:cubicBezTo>
                    <a:cubicBezTo>
                      <a:pt x="32" y="9"/>
                      <a:pt x="24" y="7"/>
                      <a:pt x="18" y="2"/>
                    </a:cubicBezTo>
                    <a:cubicBezTo>
                      <a:pt x="17" y="1"/>
                      <a:pt x="17" y="0"/>
                      <a:pt x="17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14"/>
                      <a:pt x="0" y="29"/>
                      <a:pt x="0" y="45"/>
                    </a:cubicBezTo>
                    <a:cubicBezTo>
                      <a:pt x="0" y="110"/>
                      <a:pt x="52" y="163"/>
                      <a:pt x="117" y="163"/>
                    </a:cubicBezTo>
                    <a:cubicBezTo>
                      <a:pt x="124" y="163"/>
                      <a:pt x="130" y="162"/>
                      <a:pt x="136" y="161"/>
                    </a:cubicBezTo>
                    <a:cubicBezTo>
                      <a:pt x="136" y="158"/>
                      <a:pt x="136" y="158"/>
                      <a:pt x="136" y="158"/>
                    </a:cubicBezTo>
                    <a:cubicBezTo>
                      <a:pt x="136" y="158"/>
                      <a:pt x="135" y="158"/>
                      <a:pt x="135" y="158"/>
                    </a:cubicBezTo>
                    <a:cubicBezTo>
                      <a:pt x="122" y="158"/>
                      <a:pt x="116" y="146"/>
                      <a:pt x="118" y="136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9" name="Freeform 10">
                <a:extLst>
                  <a:ext uri="{FF2B5EF4-FFF2-40B4-BE49-F238E27FC236}">
                    <a16:creationId xmlns:a16="http://schemas.microsoft.com/office/drawing/2014/main" id="{6F4A30BB-FA90-4A0C-9DCC-740294C1ED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1756" y="10567202"/>
                <a:ext cx="61200" cy="61200"/>
              </a:xfrm>
              <a:custGeom>
                <a:avLst/>
                <a:gdLst>
                  <a:gd name="T0" fmla="*/ 143 w 150"/>
                  <a:gd name="T1" fmla="*/ 133 h 133"/>
                  <a:gd name="T2" fmla="*/ 139 w 150"/>
                  <a:gd name="T3" fmla="*/ 132 h 133"/>
                  <a:gd name="T4" fmla="*/ 44 w 150"/>
                  <a:gd name="T5" fmla="*/ 36 h 133"/>
                  <a:gd name="T6" fmla="*/ 43 w 150"/>
                  <a:gd name="T7" fmla="*/ 36 h 133"/>
                  <a:gd name="T8" fmla="*/ 42 w 150"/>
                  <a:gd name="T9" fmla="*/ 36 h 133"/>
                  <a:gd name="T10" fmla="*/ 1 w 150"/>
                  <a:gd name="T11" fmla="*/ 77 h 133"/>
                  <a:gd name="T12" fmla="*/ 1 w 150"/>
                  <a:gd name="T13" fmla="*/ 73 h 133"/>
                  <a:gd name="T14" fmla="*/ 9 w 150"/>
                  <a:gd name="T15" fmla="*/ 46 h 133"/>
                  <a:gd name="T16" fmla="*/ 27 w 150"/>
                  <a:gd name="T17" fmla="*/ 20 h 133"/>
                  <a:gd name="T18" fmla="*/ 25 w 150"/>
                  <a:gd name="T19" fmla="*/ 17 h 133"/>
                  <a:gd name="T20" fmla="*/ 34 w 150"/>
                  <a:gd name="T21" fmla="*/ 8 h 133"/>
                  <a:gd name="T22" fmla="*/ 37 w 150"/>
                  <a:gd name="T23" fmla="*/ 10 h 133"/>
                  <a:gd name="T24" fmla="*/ 46 w 150"/>
                  <a:gd name="T25" fmla="*/ 2 h 133"/>
                  <a:gd name="T26" fmla="*/ 49 w 150"/>
                  <a:gd name="T27" fmla="*/ 0 h 133"/>
                  <a:gd name="T28" fmla="*/ 53 w 150"/>
                  <a:gd name="T29" fmla="*/ 2 h 133"/>
                  <a:gd name="T30" fmla="*/ 61 w 150"/>
                  <a:gd name="T31" fmla="*/ 10 h 133"/>
                  <a:gd name="T32" fmla="*/ 61 w 150"/>
                  <a:gd name="T33" fmla="*/ 17 h 133"/>
                  <a:gd name="T34" fmla="*/ 53 w 150"/>
                  <a:gd name="T35" fmla="*/ 25 h 133"/>
                  <a:gd name="T36" fmla="*/ 53 w 150"/>
                  <a:gd name="T37" fmla="*/ 26 h 133"/>
                  <a:gd name="T38" fmla="*/ 53 w 150"/>
                  <a:gd name="T39" fmla="*/ 27 h 133"/>
                  <a:gd name="T40" fmla="*/ 149 w 150"/>
                  <a:gd name="T41" fmla="*/ 122 h 133"/>
                  <a:gd name="T42" fmla="*/ 150 w 150"/>
                  <a:gd name="T43" fmla="*/ 126 h 133"/>
                  <a:gd name="T44" fmla="*/ 149 w 150"/>
                  <a:gd name="T45" fmla="*/ 130 h 133"/>
                  <a:gd name="T46" fmla="*/ 147 w 150"/>
                  <a:gd name="T47" fmla="*/ 132 h 133"/>
                  <a:gd name="T48" fmla="*/ 143 w 150"/>
                  <a:gd name="T49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0" h="133">
                    <a:moveTo>
                      <a:pt x="143" y="133"/>
                    </a:moveTo>
                    <a:cubicBezTo>
                      <a:pt x="142" y="133"/>
                      <a:pt x="140" y="133"/>
                      <a:pt x="139" y="1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44" y="36"/>
                      <a:pt x="43" y="36"/>
                      <a:pt x="43" y="36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" y="73"/>
                      <a:pt x="1" y="73"/>
                      <a:pt x="1" y="73"/>
                    </a:cubicBezTo>
                    <a:cubicBezTo>
                      <a:pt x="1" y="72"/>
                      <a:pt x="0" y="64"/>
                      <a:pt x="9" y="46"/>
                    </a:cubicBezTo>
                    <a:cubicBezTo>
                      <a:pt x="12" y="39"/>
                      <a:pt x="18" y="31"/>
                      <a:pt x="27" y="20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41" y="6"/>
                      <a:pt x="44" y="3"/>
                      <a:pt x="46" y="2"/>
                    </a:cubicBezTo>
                    <a:cubicBezTo>
                      <a:pt x="47" y="1"/>
                      <a:pt x="48" y="0"/>
                      <a:pt x="49" y="0"/>
                    </a:cubicBezTo>
                    <a:cubicBezTo>
                      <a:pt x="51" y="0"/>
                      <a:pt x="52" y="1"/>
                      <a:pt x="53" y="2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3" y="12"/>
                      <a:pt x="63" y="15"/>
                      <a:pt x="61" y="17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3" y="25"/>
                      <a:pt x="53" y="25"/>
                      <a:pt x="53" y="26"/>
                    </a:cubicBezTo>
                    <a:cubicBezTo>
                      <a:pt x="53" y="26"/>
                      <a:pt x="53" y="27"/>
                      <a:pt x="53" y="27"/>
                    </a:cubicBezTo>
                    <a:cubicBezTo>
                      <a:pt x="149" y="122"/>
                      <a:pt x="149" y="122"/>
                      <a:pt x="149" y="122"/>
                    </a:cubicBezTo>
                    <a:cubicBezTo>
                      <a:pt x="150" y="123"/>
                      <a:pt x="150" y="125"/>
                      <a:pt x="150" y="126"/>
                    </a:cubicBezTo>
                    <a:cubicBezTo>
                      <a:pt x="150" y="127"/>
                      <a:pt x="150" y="129"/>
                      <a:pt x="149" y="130"/>
                    </a:cubicBezTo>
                    <a:cubicBezTo>
                      <a:pt x="147" y="132"/>
                      <a:pt x="147" y="132"/>
                      <a:pt x="147" y="132"/>
                    </a:cubicBezTo>
                    <a:cubicBezTo>
                      <a:pt x="146" y="133"/>
                      <a:pt x="144" y="133"/>
                      <a:pt x="143" y="133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0569DA9B-ED9D-4DC9-9C0A-E6B4C2640B75}"/>
              </a:ext>
            </a:extLst>
          </p:cNvPr>
          <p:cNvSpPr/>
          <p:nvPr/>
        </p:nvSpPr>
        <p:spPr>
          <a:xfrm>
            <a:off x="5603747" y="5016767"/>
            <a:ext cx="6588688" cy="1310742"/>
          </a:xfrm>
          <a:prstGeom prst="rect">
            <a:avLst/>
          </a:prstGeom>
          <a:gradFill flip="none" rotWithShape="1">
            <a:gsLst>
              <a:gs pos="65000">
                <a:srgbClr val="021D34"/>
              </a:gs>
              <a:gs pos="10000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D6E97CCA-960C-44BD-8493-88D2D3D64952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C60A856-56C3-4E71-8E5B-0B338510F7BA}"/>
              </a:ext>
            </a:extLst>
          </p:cNvPr>
          <p:cNvSpPr txBox="1"/>
          <p:nvPr/>
        </p:nvSpPr>
        <p:spPr>
          <a:xfrm>
            <a:off x="348602" y="6475542"/>
            <a:ext cx="3521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10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52" name="Прямая соединительная линия 51">
            <a:extLst>
              <a:ext uri="{FF2B5EF4-FFF2-40B4-BE49-F238E27FC236}">
                <a16:creationId xmlns:a16="http://schemas.microsoft.com/office/drawing/2014/main" id="{5C637204-8AB9-47A0-84E7-485AEF44906F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:a16="http://schemas.microsoft.com/office/drawing/2014/main" id="{838C225A-73A0-434C-AD97-F89EC3BC2308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E09663B5-796F-46BF-A271-B4EE80DA0A36}"/>
              </a:ext>
            </a:extLst>
          </p:cNvPr>
          <p:cNvSpPr txBox="1"/>
          <p:nvPr/>
        </p:nvSpPr>
        <p:spPr>
          <a:xfrm>
            <a:off x="455340" y="411800"/>
            <a:ext cx="9857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ПРОМЫШЛЕННОЕ ОСВОЕНИЕ ПРИПОЛЯРНОГО УРАЛА</a:t>
            </a:r>
          </a:p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В ГРАНИЦАХ ЮГРЫ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B6A0CBA4-5318-4E40-B282-35887354412A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59" name="Группа 58">
            <a:extLst>
              <a:ext uri="{FF2B5EF4-FFF2-40B4-BE49-F238E27FC236}">
                <a16:creationId xmlns:a16="http://schemas.microsoft.com/office/drawing/2014/main" id="{AC5B9371-5A23-401B-B4E2-51E27A5C4292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60" name="Овал 59">
              <a:extLst>
                <a:ext uri="{FF2B5EF4-FFF2-40B4-BE49-F238E27FC236}">
                  <a16:creationId xmlns:a16="http://schemas.microsoft.com/office/drawing/2014/main" id="{21FE5DC5-C69E-42E6-9E04-9DBD8A36CA88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61" name="Овал 60">
              <a:extLst>
                <a:ext uri="{FF2B5EF4-FFF2-40B4-BE49-F238E27FC236}">
                  <a16:creationId xmlns:a16="http://schemas.microsoft.com/office/drawing/2014/main" id="{D94863EF-71B4-40D0-A550-89006FC368E3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62" name="Овал 61">
              <a:extLst>
                <a:ext uri="{FF2B5EF4-FFF2-40B4-BE49-F238E27FC236}">
                  <a16:creationId xmlns:a16="http://schemas.microsoft.com/office/drawing/2014/main" id="{D4DA41C5-B29B-41FD-805C-852523912950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63" name="Овал 62">
              <a:extLst>
                <a:ext uri="{FF2B5EF4-FFF2-40B4-BE49-F238E27FC236}">
                  <a16:creationId xmlns:a16="http://schemas.microsoft.com/office/drawing/2014/main" id="{143A2492-0B9D-45B6-998F-015F22DF0C60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4" name="Овал 63">
              <a:extLst>
                <a:ext uri="{FF2B5EF4-FFF2-40B4-BE49-F238E27FC236}">
                  <a16:creationId xmlns:a16="http://schemas.microsoft.com/office/drawing/2014/main" id="{267F087C-0AFA-458C-92DC-5A203B34F237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5" name="Овал 64">
              <a:extLst>
                <a:ext uri="{FF2B5EF4-FFF2-40B4-BE49-F238E27FC236}">
                  <a16:creationId xmlns:a16="http://schemas.microsoft.com/office/drawing/2014/main" id="{972911E6-656F-468A-940C-C07789164CD1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66" name="Straight Connector 84">
            <a:extLst>
              <a:ext uri="{FF2B5EF4-FFF2-40B4-BE49-F238E27FC236}">
                <a16:creationId xmlns:a16="http://schemas.microsoft.com/office/drawing/2014/main" id="{DA618D4A-F431-4877-8B32-8FAA8F0712E6}"/>
              </a:ext>
            </a:extLst>
          </p:cNvPr>
          <p:cNvCxnSpPr>
            <a:cxnSpLocks/>
          </p:cNvCxnSpPr>
          <p:nvPr/>
        </p:nvCxnSpPr>
        <p:spPr>
          <a:xfrm>
            <a:off x="8448880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B3FE4075-E049-4B32-A475-FE2CE6509DFF}"/>
              </a:ext>
            </a:extLst>
          </p:cNvPr>
          <p:cNvSpPr txBox="1"/>
          <p:nvPr/>
        </p:nvSpPr>
        <p:spPr>
          <a:xfrm>
            <a:off x="6059087" y="5329422"/>
            <a:ext cx="58685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ea typeface="PT Sans"/>
                <a:cs typeface="Times New Roman" pitchFamily="18" charset="0"/>
              </a:rPr>
              <a:t>Фондом разработано ФЭО промышленного</a:t>
            </a:r>
            <a:r>
              <a:rPr lang="en-US" sz="1400" dirty="0">
                <a:solidFill>
                  <a:schemeClr val="bg1"/>
                </a:solidFill>
                <a:latin typeface="Akrobat" panose="00000600000000000000" pitchFamily="50" charset="-52"/>
                <a:ea typeface="PT Sans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ea typeface="PT Sans"/>
                <a:cs typeface="Times New Roman" pitchFamily="18" charset="0"/>
              </a:rPr>
              <a:t>освоения Приполярного Урала в границах Березовского района автономного округа с учетом строительства автомобильной дороги </a:t>
            </a:r>
            <a:r>
              <a:rPr lang="ru-RU" sz="1400" dirty="0" err="1">
                <a:solidFill>
                  <a:schemeClr val="bg1"/>
                </a:solidFill>
                <a:latin typeface="Akrobat" panose="00000600000000000000" pitchFamily="50" charset="-52"/>
                <a:ea typeface="PT Sans"/>
                <a:cs typeface="Times New Roman" pitchFamily="18" charset="0"/>
              </a:rPr>
              <a:t>Саранпауль</a:t>
            </a:r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ea typeface="PT Sans"/>
                <a:cs typeface="Times New Roman" pitchFamily="18" charset="0"/>
              </a:rPr>
              <a:t> – </a:t>
            </a:r>
            <a:r>
              <a:rPr lang="ru-RU" sz="1400" dirty="0" err="1">
                <a:solidFill>
                  <a:schemeClr val="bg1"/>
                </a:solidFill>
                <a:latin typeface="Akrobat" panose="00000600000000000000" pitchFamily="50" charset="-52"/>
                <a:ea typeface="PT Sans"/>
                <a:cs typeface="Times New Roman" pitchFamily="18" charset="0"/>
              </a:rPr>
              <a:t>Игрим</a:t>
            </a:r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ea typeface="PT Sans"/>
                <a:cs typeface="Times New Roman" pitchFamily="18" charset="0"/>
              </a:rPr>
              <a:t>.</a:t>
            </a:r>
          </a:p>
          <a:p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021A8DB2-622A-496A-B19D-362BBC3821DB}"/>
              </a:ext>
            </a:extLst>
          </p:cNvPr>
          <p:cNvSpPr txBox="1"/>
          <p:nvPr/>
        </p:nvSpPr>
        <p:spPr>
          <a:xfrm>
            <a:off x="6401893" y="1687450"/>
            <a:ext cx="35860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ГОК по переработке металлов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5E67DC20-C487-405C-A85D-65C7FB44286D}"/>
              </a:ext>
            </a:extLst>
          </p:cNvPr>
          <p:cNvSpPr txBox="1"/>
          <p:nvPr/>
        </p:nvSpPr>
        <p:spPr>
          <a:xfrm>
            <a:off x="6390425" y="3870103"/>
            <a:ext cx="35860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Добыча бурого угля (без обогащения </a:t>
            </a:r>
            <a:r>
              <a:rPr lang="en-US" sz="1000" dirty="0">
                <a:latin typeface="Akrobat" panose="00000600000000000000" pitchFamily="50" charset="-52"/>
                <a:cs typeface="Times New Roman" pitchFamily="18" charset="0"/>
              </a:rPr>
              <a:t>/</a:t>
            </a:r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 переработки)</a:t>
            </a:r>
          </a:p>
        </p:txBody>
      </p:sp>
      <p:grpSp>
        <p:nvGrpSpPr>
          <p:cNvPr id="155" name="Group 747">
            <a:extLst>
              <a:ext uri="{FF2B5EF4-FFF2-40B4-BE49-F238E27FC236}">
                <a16:creationId xmlns:a16="http://schemas.microsoft.com/office/drawing/2014/main" id="{A9837371-1049-4D95-8D3C-50E5443F6485}"/>
              </a:ext>
            </a:extLst>
          </p:cNvPr>
          <p:cNvGrpSpPr/>
          <p:nvPr/>
        </p:nvGrpSpPr>
        <p:grpSpPr>
          <a:xfrm>
            <a:off x="6061176" y="1591090"/>
            <a:ext cx="237318" cy="263655"/>
            <a:chOff x="1641048" y="9428853"/>
            <a:chExt cx="306000" cy="306000"/>
          </a:xfrm>
        </p:grpSpPr>
        <p:grpSp>
          <p:nvGrpSpPr>
            <p:cNvPr id="215" name="Group 748">
              <a:extLst>
                <a:ext uri="{FF2B5EF4-FFF2-40B4-BE49-F238E27FC236}">
                  <a16:creationId xmlns:a16="http://schemas.microsoft.com/office/drawing/2014/main" id="{5CFFB4D6-0667-48D5-BE1D-DB5133454F28}"/>
                </a:ext>
              </a:extLst>
            </p:cNvPr>
            <p:cNvGrpSpPr/>
            <p:nvPr/>
          </p:nvGrpSpPr>
          <p:grpSpPr>
            <a:xfrm>
              <a:off x="1641048" y="9428853"/>
              <a:ext cx="306000" cy="306000"/>
              <a:chOff x="9071429" y="2264229"/>
              <a:chExt cx="522514" cy="522514"/>
            </a:xfrm>
          </p:grpSpPr>
          <p:sp>
            <p:nvSpPr>
              <p:cNvPr id="217" name="Teardrop 750">
                <a:extLst>
                  <a:ext uri="{FF2B5EF4-FFF2-40B4-BE49-F238E27FC236}">
                    <a16:creationId xmlns:a16="http://schemas.microsoft.com/office/drawing/2014/main" id="{03361A51-7D48-4355-AFC2-6B7CD4167A96}"/>
                  </a:ext>
                </a:extLst>
              </p:cNvPr>
              <p:cNvSpPr/>
              <p:nvPr/>
            </p:nvSpPr>
            <p:spPr bwMode="ltGray">
              <a:xfrm rot="8100000">
                <a:off x="9071429" y="2264229"/>
                <a:ext cx="522514" cy="522514"/>
              </a:xfrm>
              <a:prstGeom prst="teardrop">
                <a:avLst>
                  <a:gd name="adj" fmla="val 128847"/>
                </a:avLst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18" name="Oval 751">
                <a:extLst>
                  <a:ext uri="{FF2B5EF4-FFF2-40B4-BE49-F238E27FC236}">
                    <a16:creationId xmlns:a16="http://schemas.microsoft.com/office/drawing/2014/main" id="{B80523E9-E6BB-43D9-9F48-09E7AAF9B973}"/>
                  </a:ext>
                </a:extLst>
              </p:cNvPr>
              <p:cNvSpPr/>
              <p:nvPr/>
            </p:nvSpPr>
            <p:spPr bwMode="ltGray">
              <a:xfrm>
                <a:off x="9115879" y="2308657"/>
                <a:ext cx="433614" cy="433614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16" name="Freeform 12">
              <a:extLst>
                <a:ext uri="{FF2B5EF4-FFF2-40B4-BE49-F238E27FC236}">
                  <a16:creationId xmlns:a16="http://schemas.microsoft.com/office/drawing/2014/main" id="{95519F5D-DB66-4695-925B-2FC7320F5B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03083" y="9499981"/>
              <a:ext cx="184246" cy="115632"/>
            </a:xfrm>
            <a:custGeom>
              <a:avLst/>
              <a:gdLst>
                <a:gd name="T0" fmla="*/ 334 w 356"/>
                <a:gd name="T1" fmla="*/ 12 h 260"/>
                <a:gd name="T2" fmla="*/ 298 w 356"/>
                <a:gd name="T3" fmla="*/ 12 h 260"/>
                <a:gd name="T4" fmla="*/ 342 w 356"/>
                <a:gd name="T5" fmla="*/ 132 h 260"/>
                <a:gd name="T6" fmla="*/ 356 w 356"/>
                <a:gd name="T7" fmla="*/ 260 h 260"/>
                <a:gd name="T8" fmla="*/ 348 w 356"/>
                <a:gd name="T9" fmla="*/ 140 h 260"/>
                <a:gd name="T10" fmla="*/ 276 w 356"/>
                <a:gd name="T11" fmla="*/ 150 h 260"/>
                <a:gd name="T12" fmla="*/ 258 w 356"/>
                <a:gd name="T13" fmla="*/ 66 h 260"/>
                <a:gd name="T14" fmla="*/ 142 w 356"/>
                <a:gd name="T15" fmla="*/ 100 h 260"/>
                <a:gd name="T16" fmla="*/ 76 w 356"/>
                <a:gd name="T17" fmla="*/ 64 h 260"/>
                <a:gd name="T18" fmla="*/ 220 w 356"/>
                <a:gd name="T19" fmla="*/ 218 h 260"/>
                <a:gd name="T20" fmla="*/ 220 w 356"/>
                <a:gd name="T21" fmla="*/ 240 h 260"/>
                <a:gd name="T22" fmla="*/ 250 w 356"/>
                <a:gd name="T23" fmla="*/ 188 h 260"/>
                <a:gd name="T24" fmla="*/ 220 w 356"/>
                <a:gd name="T25" fmla="*/ 188 h 260"/>
                <a:gd name="T26" fmla="*/ 250 w 356"/>
                <a:gd name="T27" fmla="*/ 180 h 260"/>
                <a:gd name="T28" fmla="*/ 220 w 356"/>
                <a:gd name="T29" fmla="*/ 126 h 260"/>
                <a:gd name="T30" fmla="*/ 220 w 356"/>
                <a:gd name="T31" fmla="*/ 150 h 260"/>
                <a:gd name="T32" fmla="*/ 214 w 356"/>
                <a:gd name="T33" fmla="*/ 218 h 260"/>
                <a:gd name="T34" fmla="*/ 190 w 356"/>
                <a:gd name="T35" fmla="*/ 218 h 260"/>
                <a:gd name="T36" fmla="*/ 214 w 356"/>
                <a:gd name="T37" fmla="*/ 210 h 260"/>
                <a:gd name="T38" fmla="*/ 190 w 356"/>
                <a:gd name="T39" fmla="*/ 156 h 260"/>
                <a:gd name="T40" fmla="*/ 190 w 356"/>
                <a:gd name="T41" fmla="*/ 180 h 260"/>
                <a:gd name="T42" fmla="*/ 214 w 356"/>
                <a:gd name="T43" fmla="*/ 126 h 260"/>
                <a:gd name="T44" fmla="*/ 190 w 356"/>
                <a:gd name="T45" fmla="*/ 126 h 260"/>
                <a:gd name="T46" fmla="*/ 182 w 356"/>
                <a:gd name="T47" fmla="*/ 240 h 260"/>
                <a:gd name="T48" fmla="*/ 160 w 356"/>
                <a:gd name="T49" fmla="*/ 188 h 260"/>
                <a:gd name="T50" fmla="*/ 160 w 356"/>
                <a:gd name="T51" fmla="*/ 210 h 260"/>
                <a:gd name="T52" fmla="*/ 182 w 356"/>
                <a:gd name="T53" fmla="*/ 156 h 260"/>
                <a:gd name="T54" fmla="*/ 160 w 356"/>
                <a:gd name="T55" fmla="*/ 156 h 260"/>
                <a:gd name="T56" fmla="*/ 182 w 356"/>
                <a:gd name="T57" fmla="*/ 150 h 260"/>
                <a:gd name="T58" fmla="*/ 130 w 356"/>
                <a:gd name="T59" fmla="*/ 218 h 260"/>
                <a:gd name="T60" fmla="*/ 130 w 356"/>
                <a:gd name="T61" fmla="*/ 240 h 260"/>
                <a:gd name="T62" fmla="*/ 152 w 356"/>
                <a:gd name="T63" fmla="*/ 188 h 260"/>
                <a:gd name="T64" fmla="*/ 130 w 356"/>
                <a:gd name="T65" fmla="*/ 188 h 260"/>
                <a:gd name="T66" fmla="*/ 152 w 356"/>
                <a:gd name="T67" fmla="*/ 180 h 260"/>
                <a:gd name="T68" fmla="*/ 130 w 356"/>
                <a:gd name="T69" fmla="*/ 126 h 260"/>
                <a:gd name="T70" fmla="*/ 130 w 356"/>
                <a:gd name="T71" fmla="*/ 150 h 260"/>
                <a:gd name="T72" fmla="*/ 122 w 356"/>
                <a:gd name="T73" fmla="*/ 218 h 260"/>
                <a:gd name="T74" fmla="*/ 100 w 356"/>
                <a:gd name="T75" fmla="*/ 218 h 260"/>
                <a:gd name="T76" fmla="*/ 122 w 356"/>
                <a:gd name="T77" fmla="*/ 210 h 260"/>
                <a:gd name="T78" fmla="*/ 100 w 356"/>
                <a:gd name="T79" fmla="*/ 156 h 260"/>
                <a:gd name="T80" fmla="*/ 100 w 356"/>
                <a:gd name="T81" fmla="*/ 180 h 260"/>
                <a:gd name="T82" fmla="*/ 122 w 356"/>
                <a:gd name="T83" fmla="*/ 126 h 260"/>
                <a:gd name="T84" fmla="*/ 100 w 356"/>
                <a:gd name="T85" fmla="*/ 126 h 260"/>
                <a:gd name="T86" fmla="*/ 92 w 356"/>
                <a:gd name="T87" fmla="*/ 240 h 260"/>
                <a:gd name="T88" fmla="*/ 70 w 356"/>
                <a:gd name="T89" fmla="*/ 188 h 260"/>
                <a:gd name="T90" fmla="*/ 70 w 356"/>
                <a:gd name="T91" fmla="*/ 210 h 260"/>
                <a:gd name="T92" fmla="*/ 92 w 356"/>
                <a:gd name="T93" fmla="*/ 156 h 260"/>
                <a:gd name="T94" fmla="*/ 70 w 356"/>
                <a:gd name="T95" fmla="*/ 156 h 260"/>
                <a:gd name="T96" fmla="*/ 92 w 356"/>
                <a:gd name="T97" fmla="*/ 150 h 260"/>
                <a:gd name="T98" fmla="*/ 36 w 356"/>
                <a:gd name="T99" fmla="*/ 218 h 260"/>
                <a:gd name="T100" fmla="*/ 36 w 356"/>
                <a:gd name="T101" fmla="*/ 240 h 260"/>
                <a:gd name="T102" fmla="*/ 62 w 356"/>
                <a:gd name="T103" fmla="*/ 188 h 260"/>
                <a:gd name="T104" fmla="*/ 36 w 356"/>
                <a:gd name="T105" fmla="*/ 188 h 260"/>
                <a:gd name="T106" fmla="*/ 62 w 356"/>
                <a:gd name="T107" fmla="*/ 180 h 260"/>
                <a:gd name="T108" fmla="*/ 36 w 356"/>
                <a:gd name="T109" fmla="*/ 126 h 260"/>
                <a:gd name="T110" fmla="*/ 36 w 356"/>
                <a:gd name="T111" fmla="*/ 15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6" h="260">
                  <a:moveTo>
                    <a:pt x="342" y="132"/>
                  </a:moveTo>
                  <a:lnTo>
                    <a:pt x="332" y="12"/>
                  </a:lnTo>
                  <a:lnTo>
                    <a:pt x="334" y="12"/>
                  </a:lnTo>
                  <a:lnTo>
                    <a:pt x="334" y="0"/>
                  </a:lnTo>
                  <a:lnTo>
                    <a:pt x="298" y="0"/>
                  </a:lnTo>
                  <a:lnTo>
                    <a:pt x="298" y="12"/>
                  </a:lnTo>
                  <a:lnTo>
                    <a:pt x="300" y="12"/>
                  </a:lnTo>
                  <a:lnTo>
                    <a:pt x="290" y="132"/>
                  </a:lnTo>
                  <a:lnTo>
                    <a:pt x="342" y="132"/>
                  </a:lnTo>
                  <a:close/>
                  <a:moveTo>
                    <a:pt x="0" y="102"/>
                  </a:moveTo>
                  <a:lnTo>
                    <a:pt x="0" y="260"/>
                  </a:lnTo>
                  <a:lnTo>
                    <a:pt x="356" y="260"/>
                  </a:lnTo>
                  <a:lnTo>
                    <a:pt x="356" y="150"/>
                  </a:lnTo>
                  <a:lnTo>
                    <a:pt x="348" y="150"/>
                  </a:lnTo>
                  <a:lnTo>
                    <a:pt x="348" y="140"/>
                  </a:lnTo>
                  <a:lnTo>
                    <a:pt x="284" y="140"/>
                  </a:lnTo>
                  <a:lnTo>
                    <a:pt x="284" y="150"/>
                  </a:lnTo>
                  <a:lnTo>
                    <a:pt x="276" y="150"/>
                  </a:lnTo>
                  <a:lnTo>
                    <a:pt x="276" y="106"/>
                  </a:lnTo>
                  <a:lnTo>
                    <a:pt x="264" y="106"/>
                  </a:lnTo>
                  <a:lnTo>
                    <a:pt x="258" y="66"/>
                  </a:lnTo>
                  <a:lnTo>
                    <a:pt x="204" y="102"/>
                  </a:lnTo>
                  <a:lnTo>
                    <a:pt x="198" y="66"/>
                  </a:lnTo>
                  <a:lnTo>
                    <a:pt x="142" y="100"/>
                  </a:lnTo>
                  <a:lnTo>
                    <a:pt x="138" y="64"/>
                  </a:lnTo>
                  <a:lnTo>
                    <a:pt x="82" y="100"/>
                  </a:lnTo>
                  <a:lnTo>
                    <a:pt x="76" y="64"/>
                  </a:lnTo>
                  <a:lnTo>
                    <a:pt x="12" y="102"/>
                  </a:lnTo>
                  <a:lnTo>
                    <a:pt x="0" y="102"/>
                  </a:lnTo>
                  <a:close/>
                  <a:moveTo>
                    <a:pt x="220" y="218"/>
                  </a:moveTo>
                  <a:lnTo>
                    <a:pt x="250" y="218"/>
                  </a:lnTo>
                  <a:lnTo>
                    <a:pt x="250" y="240"/>
                  </a:lnTo>
                  <a:lnTo>
                    <a:pt x="220" y="240"/>
                  </a:lnTo>
                  <a:lnTo>
                    <a:pt x="220" y="218"/>
                  </a:lnTo>
                  <a:close/>
                  <a:moveTo>
                    <a:pt x="220" y="188"/>
                  </a:moveTo>
                  <a:lnTo>
                    <a:pt x="250" y="188"/>
                  </a:lnTo>
                  <a:lnTo>
                    <a:pt x="250" y="210"/>
                  </a:lnTo>
                  <a:lnTo>
                    <a:pt x="220" y="210"/>
                  </a:lnTo>
                  <a:lnTo>
                    <a:pt x="220" y="188"/>
                  </a:lnTo>
                  <a:close/>
                  <a:moveTo>
                    <a:pt x="220" y="156"/>
                  </a:moveTo>
                  <a:lnTo>
                    <a:pt x="250" y="156"/>
                  </a:lnTo>
                  <a:lnTo>
                    <a:pt x="250" y="180"/>
                  </a:lnTo>
                  <a:lnTo>
                    <a:pt x="220" y="180"/>
                  </a:lnTo>
                  <a:lnTo>
                    <a:pt x="220" y="156"/>
                  </a:lnTo>
                  <a:close/>
                  <a:moveTo>
                    <a:pt x="220" y="126"/>
                  </a:moveTo>
                  <a:lnTo>
                    <a:pt x="250" y="126"/>
                  </a:lnTo>
                  <a:lnTo>
                    <a:pt x="250" y="150"/>
                  </a:lnTo>
                  <a:lnTo>
                    <a:pt x="220" y="150"/>
                  </a:lnTo>
                  <a:lnTo>
                    <a:pt x="220" y="126"/>
                  </a:lnTo>
                  <a:close/>
                  <a:moveTo>
                    <a:pt x="190" y="218"/>
                  </a:moveTo>
                  <a:lnTo>
                    <a:pt x="214" y="218"/>
                  </a:lnTo>
                  <a:lnTo>
                    <a:pt x="214" y="240"/>
                  </a:lnTo>
                  <a:lnTo>
                    <a:pt x="190" y="240"/>
                  </a:lnTo>
                  <a:lnTo>
                    <a:pt x="190" y="218"/>
                  </a:lnTo>
                  <a:close/>
                  <a:moveTo>
                    <a:pt x="190" y="188"/>
                  </a:moveTo>
                  <a:lnTo>
                    <a:pt x="214" y="188"/>
                  </a:lnTo>
                  <a:lnTo>
                    <a:pt x="214" y="210"/>
                  </a:lnTo>
                  <a:lnTo>
                    <a:pt x="190" y="210"/>
                  </a:lnTo>
                  <a:lnTo>
                    <a:pt x="190" y="188"/>
                  </a:lnTo>
                  <a:close/>
                  <a:moveTo>
                    <a:pt x="190" y="156"/>
                  </a:moveTo>
                  <a:lnTo>
                    <a:pt x="214" y="156"/>
                  </a:lnTo>
                  <a:lnTo>
                    <a:pt x="214" y="180"/>
                  </a:lnTo>
                  <a:lnTo>
                    <a:pt x="190" y="180"/>
                  </a:lnTo>
                  <a:lnTo>
                    <a:pt x="190" y="156"/>
                  </a:lnTo>
                  <a:close/>
                  <a:moveTo>
                    <a:pt x="190" y="126"/>
                  </a:moveTo>
                  <a:lnTo>
                    <a:pt x="214" y="126"/>
                  </a:lnTo>
                  <a:lnTo>
                    <a:pt x="214" y="150"/>
                  </a:lnTo>
                  <a:lnTo>
                    <a:pt x="190" y="150"/>
                  </a:lnTo>
                  <a:lnTo>
                    <a:pt x="190" y="126"/>
                  </a:lnTo>
                  <a:close/>
                  <a:moveTo>
                    <a:pt x="160" y="218"/>
                  </a:moveTo>
                  <a:lnTo>
                    <a:pt x="182" y="218"/>
                  </a:lnTo>
                  <a:lnTo>
                    <a:pt x="182" y="240"/>
                  </a:lnTo>
                  <a:lnTo>
                    <a:pt x="160" y="240"/>
                  </a:lnTo>
                  <a:lnTo>
                    <a:pt x="160" y="218"/>
                  </a:lnTo>
                  <a:close/>
                  <a:moveTo>
                    <a:pt x="160" y="188"/>
                  </a:moveTo>
                  <a:lnTo>
                    <a:pt x="182" y="188"/>
                  </a:lnTo>
                  <a:lnTo>
                    <a:pt x="182" y="210"/>
                  </a:lnTo>
                  <a:lnTo>
                    <a:pt x="160" y="210"/>
                  </a:lnTo>
                  <a:lnTo>
                    <a:pt x="160" y="188"/>
                  </a:lnTo>
                  <a:close/>
                  <a:moveTo>
                    <a:pt x="160" y="156"/>
                  </a:moveTo>
                  <a:lnTo>
                    <a:pt x="182" y="156"/>
                  </a:lnTo>
                  <a:lnTo>
                    <a:pt x="182" y="180"/>
                  </a:lnTo>
                  <a:lnTo>
                    <a:pt x="160" y="180"/>
                  </a:lnTo>
                  <a:lnTo>
                    <a:pt x="160" y="156"/>
                  </a:lnTo>
                  <a:close/>
                  <a:moveTo>
                    <a:pt x="160" y="126"/>
                  </a:moveTo>
                  <a:lnTo>
                    <a:pt x="182" y="126"/>
                  </a:lnTo>
                  <a:lnTo>
                    <a:pt x="182" y="150"/>
                  </a:lnTo>
                  <a:lnTo>
                    <a:pt x="160" y="150"/>
                  </a:lnTo>
                  <a:lnTo>
                    <a:pt x="160" y="126"/>
                  </a:lnTo>
                  <a:close/>
                  <a:moveTo>
                    <a:pt x="130" y="218"/>
                  </a:moveTo>
                  <a:lnTo>
                    <a:pt x="152" y="218"/>
                  </a:lnTo>
                  <a:lnTo>
                    <a:pt x="152" y="240"/>
                  </a:lnTo>
                  <a:lnTo>
                    <a:pt x="130" y="240"/>
                  </a:lnTo>
                  <a:lnTo>
                    <a:pt x="130" y="218"/>
                  </a:lnTo>
                  <a:close/>
                  <a:moveTo>
                    <a:pt x="130" y="188"/>
                  </a:moveTo>
                  <a:lnTo>
                    <a:pt x="152" y="188"/>
                  </a:lnTo>
                  <a:lnTo>
                    <a:pt x="152" y="210"/>
                  </a:lnTo>
                  <a:lnTo>
                    <a:pt x="130" y="210"/>
                  </a:lnTo>
                  <a:lnTo>
                    <a:pt x="130" y="188"/>
                  </a:lnTo>
                  <a:close/>
                  <a:moveTo>
                    <a:pt x="130" y="156"/>
                  </a:moveTo>
                  <a:lnTo>
                    <a:pt x="152" y="156"/>
                  </a:lnTo>
                  <a:lnTo>
                    <a:pt x="152" y="180"/>
                  </a:lnTo>
                  <a:lnTo>
                    <a:pt x="130" y="180"/>
                  </a:lnTo>
                  <a:lnTo>
                    <a:pt x="130" y="156"/>
                  </a:lnTo>
                  <a:close/>
                  <a:moveTo>
                    <a:pt x="130" y="126"/>
                  </a:moveTo>
                  <a:lnTo>
                    <a:pt x="152" y="126"/>
                  </a:lnTo>
                  <a:lnTo>
                    <a:pt x="152" y="150"/>
                  </a:lnTo>
                  <a:lnTo>
                    <a:pt x="130" y="150"/>
                  </a:lnTo>
                  <a:lnTo>
                    <a:pt x="130" y="126"/>
                  </a:lnTo>
                  <a:close/>
                  <a:moveTo>
                    <a:pt x="100" y="218"/>
                  </a:moveTo>
                  <a:lnTo>
                    <a:pt x="122" y="218"/>
                  </a:lnTo>
                  <a:lnTo>
                    <a:pt x="122" y="240"/>
                  </a:lnTo>
                  <a:lnTo>
                    <a:pt x="100" y="240"/>
                  </a:lnTo>
                  <a:lnTo>
                    <a:pt x="100" y="218"/>
                  </a:lnTo>
                  <a:close/>
                  <a:moveTo>
                    <a:pt x="100" y="188"/>
                  </a:moveTo>
                  <a:lnTo>
                    <a:pt x="122" y="188"/>
                  </a:lnTo>
                  <a:lnTo>
                    <a:pt x="122" y="210"/>
                  </a:lnTo>
                  <a:lnTo>
                    <a:pt x="100" y="210"/>
                  </a:lnTo>
                  <a:lnTo>
                    <a:pt x="100" y="188"/>
                  </a:lnTo>
                  <a:close/>
                  <a:moveTo>
                    <a:pt x="100" y="156"/>
                  </a:moveTo>
                  <a:lnTo>
                    <a:pt x="122" y="156"/>
                  </a:lnTo>
                  <a:lnTo>
                    <a:pt x="122" y="180"/>
                  </a:lnTo>
                  <a:lnTo>
                    <a:pt x="100" y="180"/>
                  </a:lnTo>
                  <a:lnTo>
                    <a:pt x="100" y="156"/>
                  </a:lnTo>
                  <a:close/>
                  <a:moveTo>
                    <a:pt x="100" y="126"/>
                  </a:moveTo>
                  <a:lnTo>
                    <a:pt x="122" y="126"/>
                  </a:lnTo>
                  <a:lnTo>
                    <a:pt x="122" y="150"/>
                  </a:lnTo>
                  <a:lnTo>
                    <a:pt x="100" y="150"/>
                  </a:lnTo>
                  <a:lnTo>
                    <a:pt x="100" y="126"/>
                  </a:lnTo>
                  <a:close/>
                  <a:moveTo>
                    <a:pt x="70" y="218"/>
                  </a:moveTo>
                  <a:lnTo>
                    <a:pt x="92" y="218"/>
                  </a:lnTo>
                  <a:lnTo>
                    <a:pt x="92" y="240"/>
                  </a:lnTo>
                  <a:lnTo>
                    <a:pt x="70" y="240"/>
                  </a:lnTo>
                  <a:lnTo>
                    <a:pt x="70" y="218"/>
                  </a:lnTo>
                  <a:close/>
                  <a:moveTo>
                    <a:pt x="70" y="188"/>
                  </a:moveTo>
                  <a:lnTo>
                    <a:pt x="92" y="188"/>
                  </a:lnTo>
                  <a:lnTo>
                    <a:pt x="92" y="210"/>
                  </a:lnTo>
                  <a:lnTo>
                    <a:pt x="70" y="210"/>
                  </a:lnTo>
                  <a:lnTo>
                    <a:pt x="70" y="188"/>
                  </a:lnTo>
                  <a:close/>
                  <a:moveTo>
                    <a:pt x="70" y="156"/>
                  </a:moveTo>
                  <a:lnTo>
                    <a:pt x="92" y="156"/>
                  </a:lnTo>
                  <a:lnTo>
                    <a:pt x="92" y="180"/>
                  </a:lnTo>
                  <a:lnTo>
                    <a:pt x="70" y="180"/>
                  </a:lnTo>
                  <a:lnTo>
                    <a:pt x="70" y="156"/>
                  </a:lnTo>
                  <a:close/>
                  <a:moveTo>
                    <a:pt x="70" y="126"/>
                  </a:moveTo>
                  <a:lnTo>
                    <a:pt x="92" y="126"/>
                  </a:lnTo>
                  <a:lnTo>
                    <a:pt x="92" y="150"/>
                  </a:lnTo>
                  <a:lnTo>
                    <a:pt x="70" y="150"/>
                  </a:lnTo>
                  <a:lnTo>
                    <a:pt x="70" y="126"/>
                  </a:lnTo>
                  <a:close/>
                  <a:moveTo>
                    <a:pt x="36" y="218"/>
                  </a:moveTo>
                  <a:lnTo>
                    <a:pt x="62" y="218"/>
                  </a:lnTo>
                  <a:lnTo>
                    <a:pt x="62" y="240"/>
                  </a:lnTo>
                  <a:lnTo>
                    <a:pt x="36" y="240"/>
                  </a:lnTo>
                  <a:lnTo>
                    <a:pt x="36" y="218"/>
                  </a:lnTo>
                  <a:close/>
                  <a:moveTo>
                    <a:pt x="36" y="188"/>
                  </a:moveTo>
                  <a:lnTo>
                    <a:pt x="62" y="188"/>
                  </a:lnTo>
                  <a:lnTo>
                    <a:pt x="62" y="210"/>
                  </a:lnTo>
                  <a:lnTo>
                    <a:pt x="36" y="210"/>
                  </a:lnTo>
                  <a:lnTo>
                    <a:pt x="36" y="188"/>
                  </a:lnTo>
                  <a:close/>
                  <a:moveTo>
                    <a:pt x="36" y="156"/>
                  </a:moveTo>
                  <a:lnTo>
                    <a:pt x="62" y="156"/>
                  </a:lnTo>
                  <a:lnTo>
                    <a:pt x="62" y="180"/>
                  </a:lnTo>
                  <a:lnTo>
                    <a:pt x="36" y="180"/>
                  </a:lnTo>
                  <a:lnTo>
                    <a:pt x="36" y="156"/>
                  </a:lnTo>
                  <a:close/>
                  <a:moveTo>
                    <a:pt x="36" y="126"/>
                  </a:moveTo>
                  <a:lnTo>
                    <a:pt x="62" y="126"/>
                  </a:lnTo>
                  <a:lnTo>
                    <a:pt x="62" y="150"/>
                  </a:lnTo>
                  <a:lnTo>
                    <a:pt x="36" y="150"/>
                  </a:lnTo>
                  <a:lnTo>
                    <a:pt x="36" y="1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9281" tIns="44641" rIns="89281" bIns="44641" numCol="1" anchor="t" anchorCtr="0" compatLnSpc="1">
              <a:prstTxWarp prst="textNoShape">
                <a:avLst/>
              </a:prstTxWarp>
            </a:bodyPr>
            <a:lstStyle/>
            <a:p>
              <a:endParaRPr lang="en-GB" sz="2679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6" name="Group 813">
            <a:extLst>
              <a:ext uri="{FF2B5EF4-FFF2-40B4-BE49-F238E27FC236}">
                <a16:creationId xmlns:a16="http://schemas.microsoft.com/office/drawing/2014/main" id="{305C2E08-1B40-4F26-9855-5266E3FCCFCA}"/>
              </a:ext>
            </a:extLst>
          </p:cNvPr>
          <p:cNvGrpSpPr/>
          <p:nvPr/>
        </p:nvGrpSpPr>
        <p:grpSpPr>
          <a:xfrm>
            <a:off x="6059087" y="2016220"/>
            <a:ext cx="237318" cy="263655"/>
            <a:chOff x="1641048" y="9428853"/>
            <a:chExt cx="306000" cy="306000"/>
          </a:xfrm>
        </p:grpSpPr>
        <p:grpSp>
          <p:nvGrpSpPr>
            <p:cNvPr id="211" name="Group 814">
              <a:extLst>
                <a:ext uri="{FF2B5EF4-FFF2-40B4-BE49-F238E27FC236}">
                  <a16:creationId xmlns:a16="http://schemas.microsoft.com/office/drawing/2014/main" id="{776D6411-7AEA-4FB4-BFB8-A67A0ECF9D22}"/>
                </a:ext>
              </a:extLst>
            </p:cNvPr>
            <p:cNvGrpSpPr/>
            <p:nvPr/>
          </p:nvGrpSpPr>
          <p:grpSpPr>
            <a:xfrm>
              <a:off x="1641048" y="9428853"/>
              <a:ext cx="306000" cy="306000"/>
              <a:chOff x="9071429" y="2264229"/>
              <a:chExt cx="522514" cy="522514"/>
            </a:xfrm>
          </p:grpSpPr>
          <p:sp>
            <p:nvSpPr>
              <p:cNvPr id="213" name="Teardrop 816">
                <a:extLst>
                  <a:ext uri="{FF2B5EF4-FFF2-40B4-BE49-F238E27FC236}">
                    <a16:creationId xmlns:a16="http://schemas.microsoft.com/office/drawing/2014/main" id="{BB133F58-9C66-46E5-9CE2-E568E9D1A557}"/>
                  </a:ext>
                </a:extLst>
              </p:cNvPr>
              <p:cNvSpPr/>
              <p:nvPr/>
            </p:nvSpPr>
            <p:spPr bwMode="ltGray">
              <a:xfrm rot="8100000">
                <a:off x="9071429" y="2264229"/>
                <a:ext cx="522514" cy="522514"/>
              </a:xfrm>
              <a:prstGeom prst="teardrop">
                <a:avLst>
                  <a:gd name="adj" fmla="val 128847"/>
                </a:avLst>
              </a:prstGeom>
              <a:solidFill>
                <a:schemeClr val="accent5">
                  <a:lumMod val="5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14" name="Oval 817">
                <a:extLst>
                  <a:ext uri="{FF2B5EF4-FFF2-40B4-BE49-F238E27FC236}">
                    <a16:creationId xmlns:a16="http://schemas.microsoft.com/office/drawing/2014/main" id="{1BF9E4CD-52C1-48BA-B6ED-A4125E247919}"/>
                  </a:ext>
                </a:extLst>
              </p:cNvPr>
              <p:cNvSpPr/>
              <p:nvPr/>
            </p:nvSpPr>
            <p:spPr bwMode="ltGray">
              <a:xfrm>
                <a:off x="9115879" y="2308677"/>
                <a:ext cx="433615" cy="433615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12" name="Freeform 12">
              <a:extLst>
                <a:ext uri="{FF2B5EF4-FFF2-40B4-BE49-F238E27FC236}">
                  <a16:creationId xmlns:a16="http://schemas.microsoft.com/office/drawing/2014/main" id="{1009F30F-4C4D-49EF-A67B-69E88D4E74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03083" y="9499983"/>
              <a:ext cx="184246" cy="115632"/>
            </a:xfrm>
            <a:custGeom>
              <a:avLst/>
              <a:gdLst>
                <a:gd name="T0" fmla="*/ 334 w 356"/>
                <a:gd name="T1" fmla="*/ 12 h 260"/>
                <a:gd name="T2" fmla="*/ 298 w 356"/>
                <a:gd name="T3" fmla="*/ 12 h 260"/>
                <a:gd name="T4" fmla="*/ 342 w 356"/>
                <a:gd name="T5" fmla="*/ 132 h 260"/>
                <a:gd name="T6" fmla="*/ 356 w 356"/>
                <a:gd name="T7" fmla="*/ 260 h 260"/>
                <a:gd name="T8" fmla="*/ 348 w 356"/>
                <a:gd name="T9" fmla="*/ 140 h 260"/>
                <a:gd name="T10" fmla="*/ 276 w 356"/>
                <a:gd name="T11" fmla="*/ 150 h 260"/>
                <a:gd name="T12" fmla="*/ 258 w 356"/>
                <a:gd name="T13" fmla="*/ 66 h 260"/>
                <a:gd name="T14" fmla="*/ 142 w 356"/>
                <a:gd name="T15" fmla="*/ 100 h 260"/>
                <a:gd name="T16" fmla="*/ 76 w 356"/>
                <a:gd name="T17" fmla="*/ 64 h 260"/>
                <a:gd name="T18" fmla="*/ 220 w 356"/>
                <a:gd name="T19" fmla="*/ 218 h 260"/>
                <a:gd name="T20" fmla="*/ 220 w 356"/>
                <a:gd name="T21" fmla="*/ 240 h 260"/>
                <a:gd name="T22" fmla="*/ 250 w 356"/>
                <a:gd name="T23" fmla="*/ 188 h 260"/>
                <a:gd name="T24" fmla="*/ 220 w 356"/>
                <a:gd name="T25" fmla="*/ 188 h 260"/>
                <a:gd name="T26" fmla="*/ 250 w 356"/>
                <a:gd name="T27" fmla="*/ 180 h 260"/>
                <a:gd name="T28" fmla="*/ 220 w 356"/>
                <a:gd name="T29" fmla="*/ 126 h 260"/>
                <a:gd name="T30" fmla="*/ 220 w 356"/>
                <a:gd name="T31" fmla="*/ 150 h 260"/>
                <a:gd name="T32" fmla="*/ 214 w 356"/>
                <a:gd name="T33" fmla="*/ 218 h 260"/>
                <a:gd name="T34" fmla="*/ 190 w 356"/>
                <a:gd name="T35" fmla="*/ 218 h 260"/>
                <a:gd name="T36" fmla="*/ 214 w 356"/>
                <a:gd name="T37" fmla="*/ 210 h 260"/>
                <a:gd name="T38" fmla="*/ 190 w 356"/>
                <a:gd name="T39" fmla="*/ 156 h 260"/>
                <a:gd name="T40" fmla="*/ 190 w 356"/>
                <a:gd name="T41" fmla="*/ 180 h 260"/>
                <a:gd name="T42" fmla="*/ 214 w 356"/>
                <a:gd name="T43" fmla="*/ 126 h 260"/>
                <a:gd name="T44" fmla="*/ 190 w 356"/>
                <a:gd name="T45" fmla="*/ 126 h 260"/>
                <a:gd name="T46" fmla="*/ 182 w 356"/>
                <a:gd name="T47" fmla="*/ 240 h 260"/>
                <a:gd name="T48" fmla="*/ 160 w 356"/>
                <a:gd name="T49" fmla="*/ 188 h 260"/>
                <a:gd name="T50" fmla="*/ 160 w 356"/>
                <a:gd name="T51" fmla="*/ 210 h 260"/>
                <a:gd name="T52" fmla="*/ 182 w 356"/>
                <a:gd name="T53" fmla="*/ 156 h 260"/>
                <a:gd name="T54" fmla="*/ 160 w 356"/>
                <a:gd name="T55" fmla="*/ 156 h 260"/>
                <a:gd name="T56" fmla="*/ 182 w 356"/>
                <a:gd name="T57" fmla="*/ 150 h 260"/>
                <a:gd name="T58" fmla="*/ 130 w 356"/>
                <a:gd name="T59" fmla="*/ 218 h 260"/>
                <a:gd name="T60" fmla="*/ 130 w 356"/>
                <a:gd name="T61" fmla="*/ 240 h 260"/>
                <a:gd name="T62" fmla="*/ 152 w 356"/>
                <a:gd name="T63" fmla="*/ 188 h 260"/>
                <a:gd name="T64" fmla="*/ 130 w 356"/>
                <a:gd name="T65" fmla="*/ 188 h 260"/>
                <a:gd name="T66" fmla="*/ 152 w 356"/>
                <a:gd name="T67" fmla="*/ 180 h 260"/>
                <a:gd name="T68" fmla="*/ 130 w 356"/>
                <a:gd name="T69" fmla="*/ 126 h 260"/>
                <a:gd name="T70" fmla="*/ 130 w 356"/>
                <a:gd name="T71" fmla="*/ 150 h 260"/>
                <a:gd name="T72" fmla="*/ 122 w 356"/>
                <a:gd name="T73" fmla="*/ 218 h 260"/>
                <a:gd name="T74" fmla="*/ 100 w 356"/>
                <a:gd name="T75" fmla="*/ 218 h 260"/>
                <a:gd name="T76" fmla="*/ 122 w 356"/>
                <a:gd name="T77" fmla="*/ 210 h 260"/>
                <a:gd name="T78" fmla="*/ 100 w 356"/>
                <a:gd name="T79" fmla="*/ 156 h 260"/>
                <a:gd name="T80" fmla="*/ 100 w 356"/>
                <a:gd name="T81" fmla="*/ 180 h 260"/>
                <a:gd name="T82" fmla="*/ 122 w 356"/>
                <a:gd name="T83" fmla="*/ 126 h 260"/>
                <a:gd name="T84" fmla="*/ 100 w 356"/>
                <a:gd name="T85" fmla="*/ 126 h 260"/>
                <a:gd name="T86" fmla="*/ 92 w 356"/>
                <a:gd name="T87" fmla="*/ 240 h 260"/>
                <a:gd name="T88" fmla="*/ 70 w 356"/>
                <a:gd name="T89" fmla="*/ 188 h 260"/>
                <a:gd name="T90" fmla="*/ 70 w 356"/>
                <a:gd name="T91" fmla="*/ 210 h 260"/>
                <a:gd name="T92" fmla="*/ 92 w 356"/>
                <a:gd name="T93" fmla="*/ 156 h 260"/>
                <a:gd name="T94" fmla="*/ 70 w 356"/>
                <a:gd name="T95" fmla="*/ 156 h 260"/>
                <a:gd name="T96" fmla="*/ 92 w 356"/>
                <a:gd name="T97" fmla="*/ 150 h 260"/>
                <a:gd name="T98" fmla="*/ 36 w 356"/>
                <a:gd name="T99" fmla="*/ 218 h 260"/>
                <a:gd name="T100" fmla="*/ 36 w 356"/>
                <a:gd name="T101" fmla="*/ 240 h 260"/>
                <a:gd name="T102" fmla="*/ 62 w 356"/>
                <a:gd name="T103" fmla="*/ 188 h 260"/>
                <a:gd name="T104" fmla="*/ 36 w 356"/>
                <a:gd name="T105" fmla="*/ 188 h 260"/>
                <a:gd name="T106" fmla="*/ 62 w 356"/>
                <a:gd name="T107" fmla="*/ 180 h 260"/>
                <a:gd name="T108" fmla="*/ 36 w 356"/>
                <a:gd name="T109" fmla="*/ 126 h 260"/>
                <a:gd name="T110" fmla="*/ 36 w 356"/>
                <a:gd name="T111" fmla="*/ 15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6" h="260">
                  <a:moveTo>
                    <a:pt x="342" y="132"/>
                  </a:moveTo>
                  <a:lnTo>
                    <a:pt x="332" y="12"/>
                  </a:lnTo>
                  <a:lnTo>
                    <a:pt x="334" y="12"/>
                  </a:lnTo>
                  <a:lnTo>
                    <a:pt x="334" y="0"/>
                  </a:lnTo>
                  <a:lnTo>
                    <a:pt x="298" y="0"/>
                  </a:lnTo>
                  <a:lnTo>
                    <a:pt x="298" y="12"/>
                  </a:lnTo>
                  <a:lnTo>
                    <a:pt x="300" y="12"/>
                  </a:lnTo>
                  <a:lnTo>
                    <a:pt x="290" y="132"/>
                  </a:lnTo>
                  <a:lnTo>
                    <a:pt x="342" y="132"/>
                  </a:lnTo>
                  <a:close/>
                  <a:moveTo>
                    <a:pt x="0" y="102"/>
                  </a:moveTo>
                  <a:lnTo>
                    <a:pt x="0" y="260"/>
                  </a:lnTo>
                  <a:lnTo>
                    <a:pt x="356" y="260"/>
                  </a:lnTo>
                  <a:lnTo>
                    <a:pt x="356" y="150"/>
                  </a:lnTo>
                  <a:lnTo>
                    <a:pt x="348" y="150"/>
                  </a:lnTo>
                  <a:lnTo>
                    <a:pt x="348" y="140"/>
                  </a:lnTo>
                  <a:lnTo>
                    <a:pt x="284" y="140"/>
                  </a:lnTo>
                  <a:lnTo>
                    <a:pt x="284" y="150"/>
                  </a:lnTo>
                  <a:lnTo>
                    <a:pt x="276" y="150"/>
                  </a:lnTo>
                  <a:lnTo>
                    <a:pt x="276" y="106"/>
                  </a:lnTo>
                  <a:lnTo>
                    <a:pt x="264" y="106"/>
                  </a:lnTo>
                  <a:lnTo>
                    <a:pt x="258" y="66"/>
                  </a:lnTo>
                  <a:lnTo>
                    <a:pt x="204" y="102"/>
                  </a:lnTo>
                  <a:lnTo>
                    <a:pt x="198" y="66"/>
                  </a:lnTo>
                  <a:lnTo>
                    <a:pt x="142" y="100"/>
                  </a:lnTo>
                  <a:lnTo>
                    <a:pt x="138" y="64"/>
                  </a:lnTo>
                  <a:lnTo>
                    <a:pt x="82" y="100"/>
                  </a:lnTo>
                  <a:lnTo>
                    <a:pt x="76" y="64"/>
                  </a:lnTo>
                  <a:lnTo>
                    <a:pt x="12" y="102"/>
                  </a:lnTo>
                  <a:lnTo>
                    <a:pt x="0" y="102"/>
                  </a:lnTo>
                  <a:close/>
                  <a:moveTo>
                    <a:pt x="220" y="218"/>
                  </a:moveTo>
                  <a:lnTo>
                    <a:pt x="250" y="218"/>
                  </a:lnTo>
                  <a:lnTo>
                    <a:pt x="250" y="240"/>
                  </a:lnTo>
                  <a:lnTo>
                    <a:pt x="220" y="240"/>
                  </a:lnTo>
                  <a:lnTo>
                    <a:pt x="220" y="218"/>
                  </a:lnTo>
                  <a:close/>
                  <a:moveTo>
                    <a:pt x="220" y="188"/>
                  </a:moveTo>
                  <a:lnTo>
                    <a:pt x="250" y="188"/>
                  </a:lnTo>
                  <a:lnTo>
                    <a:pt x="250" y="210"/>
                  </a:lnTo>
                  <a:lnTo>
                    <a:pt x="220" y="210"/>
                  </a:lnTo>
                  <a:lnTo>
                    <a:pt x="220" y="188"/>
                  </a:lnTo>
                  <a:close/>
                  <a:moveTo>
                    <a:pt x="220" y="156"/>
                  </a:moveTo>
                  <a:lnTo>
                    <a:pt x="250" y="156"/>
                  </a:lnTo>
                  <a:lnTo>
                    <a:pt x="250" y="180"/>
                  </a:lnTo>
                  <a:lnTo>
                    <a:pt x="220" y="180"/>
                  </a:lnTo>
                  <a:lnTo>
                    <a:pt x="220" y="156"/>
                  </a:lnTo>
                  <a:close/>
                  <a:moveTo>
                    <a:pt x="220" y="126"/>
                  </a:moveTo>
                  <a:lnTo>
                    <a:pt x="250" y="126"/>
                  </a:lnTo>
                  <a:lnTo>
                    <a:pt x="250" y="150"/>
                  </a:lnTo>
                  <a:lnTo>
                    <a:pt x="220" y="150"/>
                  </a:lnTo>
                  <a:lnTo>
                    <a:pt x="220" y="126"/>
                  </a:lnTo>
                  <a:close/>
                  <a:moveTo>
                    <a:pt x="190" y="218"/>
                  </a:moveTo>
                  <a:lnTo>
                    <a:pt x="214" y="218"/>
                  </a:lnTo>
                  <a:lnTo>
                    <a:pt x="214" y="240"/>
                  </a:lnTo>
                  <a:lnTo>
                    <a:pt x="190" y="240"/>
                  </a:lnTo>
                  <a:lnTo>
                    <a:pt x="190" y="218"/>
                  </a:lnTo>
                  <a:close/>
                  <a:moveTo>
                    <a:pt x="190" y="188"/>
                  </a:moveTo>
                  <a:lnTo>
                    <a:pt x="214" y="188"/>
                  </a:lnTo>
                  <a:lnTo>
                    <a:pt x="214" y="210"/>
                  </a:lnTo>
                  <a:lnTo>
                    <a:pt x="190" y="210"/>
                  </a:lnTo>
                  <a:lnTo>
                    <a:pt x="190" y="188"/>
                  </a:lnTo>
                  <a:close/>
                  <a:moveTo>
                    <a:pt x="190" y="156"/>
                  </a:moveTo>
                  <a:lnTo>
                    <a:pt x="214" y="156"/>
                  </a:lnTo>
                  <a:lnTo>
                    <a:pt x="214" y="180"/>
                  </a:lnTo>
                  <a:lnTo>
                    <a:pt x="190" y="180"/>
                  </a:lnTo>
                  <a:lnTo>
                    <a:pt x="190" y="156"/>
                  </a:lnTo>
                  <a:close/>
                  <a:moveTo>
                    <a:pt x="190" y="126"/>
                  </a:moveTo>
                  <a:lnTo>
                    <a:pt x="214" y="126"/>
                  </a:lnTo>
                  <a:lnTo>
                    <a:pt x="214" y="150"/>
                  </a:lnTo>
                  <a:lnTo>
                    <a:pt x="190" y="150"/>
                  </a:lnTo>
                  <a:lnTo>
                    <a:pt x="190" y="126"/>
                  </a:lnTo>
                  <a:close/>
                  <a:moveTo>
                    <a:pt x="160" y="218"/>
                  </a:moveTo>
                  <a:lnTo>
                    <a:pt x="182" y="218"/>
                  </a:lnTo>
                  <a:lnTo>
                    <a:pt x="182" y="240"/>
                  </a:lnTo>
                  <a:lnTo>
                    <a:pt x="160" y="240"/>
                  </a:lnTo>
                  <a:lnTo>
                    <a:pt x="160" y="218"/>
                  </a:lnTo>
                  <a:close/>
                  <a:moveTo>
                    <a:pt x="160" y="188"/>
                  </a:moveTo>
                  <a:lnTo>
                    <a:pt x="182" y="188"/>
                  </a:lnTo>
                  <a:lnTo>
                    <a:pt x="182" y="210"/>
                  </a:lnTo>
                  <a:lnTo>
                    <a:pt x="160" y="210"/>
                  </a:lnTo>
                  <a:lnTo>
                    <a:pt x="160" y="188"/>
                  </a:lnTo>
                  <a:close/>
                  <a:moveTo>
                    <a:pt x="160" y="156"/>
                  </a:moveTo>
                  <a:lnTo>
                    <a:pt x="182" y="156"/>
                  </a:lnTo>
                  <a:lnTo>
                    <a:pt x="182" y="180"/>
                  </a:lnTo>
                  <a:lnTo>
                    <a:pt x="160" y="180"/>
                  </a:lnTo>
                  <a:lnTo>
                    <a:pt x="160" y="156"/>
                  </a:lnTo>
                  <a:close/>
                  <a:moveTo>
                    <a:pt x="160" y="126"/>
                  </a:moveTo>
                  <a:lnTo>
                    <a:pt x="182" y="126"/>
                  </a:lnTo>
                  <a:lnTo>
                    <a:pt x="182" y="150"/>
                  </a:lnTo>
                  <a:lnTo>
                    <a:pt x="160" y="150"/>
                  </a:lnTo>
                  <a:lnTo>
                    <a:pt x="160" y="126"/>
                  </a:lnTo>
                  <a:close/>
                  <a:moveTo>
                    <a:pt x="130" y="218"/>
                  </a:moveTo>
                  <a:lnTo>
                    <a:pt x="152" y="218"/>
                  </a:lnTo>
                  <a:lnTo>
                    <a:pt x="152" y="240"/>
                  </a:lnTo>
                  <a:lnTo>
                    <a:pt x="130" y="240"/>
                  </a:lnTo>
                  <a:lnTo>
                    <a:pt x="130" y="218"/>
                  </a:lnTo>
                  <a:close/>
                  <a:moveTo>
                    <a:pt x="130" y="188"/>
                  </a:moveTo>
                  <a:lnTo>
                    <a:pt x="152" y="188"/>
                  </a:lnTo>
                  <a:lnTo>
                    <a:pt x="152" y="210"/>
                  </a:lnTo>
                  <a:lnTo>
                    <a:pt x="130" y="210"/>
                  </a:lnTo>
                  <a:lnTo>
                    <a:pt x="130" y="188"/>
                  </a:lnTo>
                  <a:close/>
                  <a:moveTo>
                    <a:pt x="130" y="156"/>
                  </a:moveTo>
                  <a:lnTo>
                    <a:pt x="152" y="156"/>
                  </a:lnTo>
                  <a:lnTo>
                    <a:pt x="152" y="180"/>
                  </a:lnTo>
                  <a:lnTo>
                    <a:pt x="130" y="180"/>
                  </a:lnTo>
                  <a:lnTo>
                    <a:pt x="130" y="156"/>
                  </a:lnTo>
                  <a:close/>
                  <a:moveTo>
                    <a:pt x="130" y="126"/>
                  </a:moveTo>
                  <a:lnTo>
                    <a:pt x="152" y="126"/>
                  </a:lnTo>
                  <a:lnTo>
                    <a:pt x="152" y="150"/>
                  </a:lnTo>
                  <a:lnTo>
                    <a:pt x="130" y="150"/>
                  </a:lnTo>
                  <a:lnTo>
                    <a:pt x="130" y="126"/>
                  </a:lnTo>
                  <a:close/>
                  <a:moveTo>
                    <a:pt x="100" y="218"/>
                  </a:moveTo>
                  <a:lnTo>
                    <a:pt x="122" y="218"/>
                  </a:lnTo>
                  <a:lnTo>
                    <a:pt x="122" y="240"/>
                  </a:lnTo>
                  <a:lnTo>
                    <a:pt x="100" y="240"/>
                  </a:lnTo>
                  <a:lnTo>
                    <a:pt x="100" y="218"/>
                  </a:lnTo>
                  <a:close/>
                  <a:moveTo>
                    <a:pt x="100" y="188"/>
                  </a:moveTo>
                  <a:lnTo>
                    <a:pt x="122" y="188"/>
                  </a:lnTo>
                  <a:lnTo>
                    <a:pt x="122" y="210"/>
                  </a:lnTo>
                  <a:lnTo>
                    <a:pt x="100" y="210"/>
                  </a:lnTo>
                  <a:lnTo>
                    <a:pt x="100" y="188"/>
                  </a:lnTo>
                  <a:close/>
                  <a:moveTo>
                    <a:pt x="100" y="156"/>
                  </a:moveTo>
                  <a:lnTo>
                    <a:pt x="122" y="156"/>
                  </a:lnTo>
                  <a:lnTo>
                    <a:pt x="122" y="180"/>
                  </a:lnTo>
                  <a:lnTo>
                    <a:pt x="100" y="180"/>
                  </a:lnTo>
                  <a:lnTo>
                    <a:pt x="100" y="156"/>
                  </a:lnTo>
                  <a:close/>
                  <a:moveTo>
                    <a:pt x="100" y="126"/>
                  </a:moveTo>
                  <a:lnTo>
                    <a:pt x="122" y="126"/>
                  </a:lnTo>
                  <a:lnTo>
                    <a:pt x="122" y="150"/>
                  </a:lnTo>
                  <a:lnTo>
                    <a:pt x="100" y="150"/>
                  </a:lnTo>
                  <a:lnTo>
                    <a:pt x="100" y="126"/>
                  </a:lnTo>
                  <a:close/>
                  <a:moveTo>
                    <a:pt x="70" y="218"/>
                  </a:moveTo>
                  <a:lnTo>
                    <a:pt x="92" y="218"/>
                  </a:lnTo>
                  <a:lnTo>
                    <a:pt x="92" y="240"/>
                  </a:lnTo>
                  <a:lnTo>
                    <a:pt x="70" y="240"/>
                  </a:lnTo>
                  <a:lnTo>
                    <a:pt x="70" y="218"/>
                  </a:lnTo>
                  <a:close/>
                  <a:moveTo>
                    <a:pt x="70" y="188"/>
                  </a:moveTo>
                  <a:lnTo>
                    <a:pt x="92" y="188"/>
                  </a:lnTo>
                  <a:lnTo>
                    <a:pt x="92" y="210"/>
                  </a:lnTo>
                  <a:lnTo>
                    <a:pt x="70" y="210"/>
                  </a:lnTo>
                  <a:lnTo>
                    <a:pt x="70" y="188"/>
                  </a:lnTo>
                  <a:close/>
                  <a:moveTo>
                    <a:pt x="70" y="156"/>
                  </a:moveTo>
                  <a:lnTo>
                    <a:pt x="92" y="156"/>
                  </a:lnTo>
                  <a:lnTo>
                    <a:pt x="92" y="180"/>
                  </a:lnTo>
                  <a:lnTo>
                    <a:pt x="70" y="180"/>
                  </a:lnTo>
                  <a:lnTo>
                    <a:pt x="70" y="156"/>
                  </a:lnTo>
                  <a:close/>
                  <a:moveTo>
                    <a:pt x="70" y="126"/>
                  </a:moveTo>
                  <a:lnTo>
                    <a:pt x="92" y="126"/>
                  </a:lnTo>
                  <a:lnTo>
                    <a:pt x="92" y="150"/>
                  </a:lnTo>
                  <a:lnTo>
                    <a:pt x="70" y="150"/>
                  </a:lnTo>
                  <a:lnTo>
                    <a:pt x="70" y="126"/>
                  </a:lnTo>
                  <a:close/>
                  <a:moveTo>
                    <a:pt x="36" y="218"/>
                  </a:moveTo>
                  <a:lnTo>
                    <a:pt x="62" y="218"/>
                  </a:lnTo>
                  <a:lnTo>
                    <a:pt x="62" y="240"/>
                  </a:lnTo>
                  <a:lnTo>
                    <a:pt x="36" y="240"/>
                  </a:lnTo>
                  <a:lnTo>
                    <a:pt x="36" y="218"/>
                  </a:lnTo>
                  <a:close/>
                  <a:moveTo>
                    <a:pt x="36" y="188"/>
                  </a:moveTo>
                  <a:lnTo>
                    <a:pt x="62" y="188"/>
                  </a:lnTo>
                  <a:lnTo>
                    <a:pt x="62" y="210"/>
                  </a:lnTo>
                  <a:lnTo>
                    <a:pt x="36" y="210"/>
                  </a:lnTo>
                  <a:lnTo>
                    <a:pt x="36" y="188"/>
                  </a:lnTo>
                  <a:close/>
                  <a:moveTo>
                    <a:pt x="36" y="156"/>
                  </a:moveTo>
                  <a:lnTo>
                    <a:pt x="62" y="156"/>
                  </a:lnTo>
                  <a:lnTo>
                    <a:pt x="62" y="180"/>
                  </a:lnTo>
                  <a:lnTo>
                    <a:pt x="36" y="180"/>
                  </a:lnTo>
                  <a:lnTo>
                    <a:pt x="36" y="156"/>
                  </a:lnTo>
                  <a:close/>
                  <a:moveTo>
                    <a:pt x="36" y="126"/>
                  </a:moveTo>
                  <a:lnTo>
                    <a:pt x="62" y="126"/>
                  </a:lnTo>
                  <a:lnTo>
                    <a:pt x="62" y="150"/>
                  </a:lnTo>
                  <a:lnTo>
                    <a:pt x="36" y="150"/>
                  </a:lnTo>
                  <a:lnTo>
                    <a:pt x="36" y="126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89281" tIns="44641" rIns="89281" bIns="44641" numCol="1" anchor="t" anchorCtr="0" compatLnSpc="1">
              <a:prstTxWarp prst="textNoShape">
                <a:avLst/>
              </a:prstTxWarp>
            </a:bodyPr>
            <a:lstStyle/>
            <a:p>
              <a:endParaRPr lang="en-GB" sz="2679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57" name="TextBox 156">
            <a:extLst>
              <a:ext uri="{FF2B5EF4-FFF2-40B4-BE49-F238E27FC236}">
                <a16:creationId xmlns:a16="http://schemas.microsoft.com/office/drawing/2014/main" id="{6BAEC5A1-9F14-496E-887B-BB7D32488259}"/>
              </a:ext>
            </a:extLst>
          </p:cNvPr>
          <p:cNvSpPr txBox="1"/>
          <p:nvPr/>
        </p:nvSpPr>
        <p:spPr>
          <a:xfrm>
            <a:off x="6395136" y="2099519"/>
            <a:ext cx="35860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Завод по производству строительных материалов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ED4A3446-A68A-4C79-BAF1-DD9B0B9A3668}"/>
              </a:ext>
            </a:extLst>
          </p:cNvPr>
          <p:cNvSpPr txBox="1"/>
          <p:nvPr/>
        </p:nvSpPr>
        <p:spPr>
          <a:xfrm>
            <a:off x="6395136" y="3447375"/>
            <a:ext cx="35860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Добыча строительных материалов (без обогащения </a:t>
            </a:r>
            <a:r>
              <a:rPr lang="en-US" sz="1000" dirty="0">
                <a:latin typeface="Akrobat" panose="00000600000000000000" pitchFamily="50" charset="-52"/>
                <a:cs typeface="Times New Roman" pitchFamily="18" charset="0"/>
              </a:rPr>
              <a:t>/</a:t>
            </a:r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 переработки)</a:t>
            </a:r>
          </a:p>
        </p:txBody>
      </p:sp>
      <p:grpSp>
        <p:nvGrpSpPr>
          <p:cNvPr id="159" name="Group 820">
            <a:extLst>
              <a:ext uri="{FF2B5EF4-FFF2-40B4-BE49-F238E27FC236}">
                <a16:creationId xmlns:a16="http://schemas.microsoft.com/office/drawing/2014/main" id="{B0F29C74-4AAD-4272-BED2-E44BBB124B88}"/>
              </a:ext>
            </a:extLst>
          </p:cNvPr>
          <p:cNvGrpSpPr/>
          <p:nvPr/>
        </p:nvGrpSpPr>
        <p:grpSpPr>
          <a:xfrm>
            <a:off x="6067779" y="2497086"/>
            <a:ext cx="237318" cy="263655"/>
            <a:chOff x="1641048" y="9428853"/>
            <a:chExt cx="306000" cy="306000"/>
          </a:xfrm>
        </p:grpSpPr>
        <p:grpSp>
          <p:nvGrpSpPr>
            <p:cNvPr id="207" name="Group 821">
              <a:extLst>
                <a:ext uri="{FF2B5EF4-FFF2-40B4-BE49-F238E27FC236}">
                  <a16:creationId xmlns:a16="http://schemas.microsoft.com/office/drawing/2014/main" id="{F6CF2D1F-71F0-4E4E-9966-0AE1AF73BAEF}"/>
                </a:ext>
              </a:extLst>
            </p:cNvPr>
            <p:cNvGrpSpPr/>
            <p:nvPr/>
          </p:nvGrpSpPr>
          <p:grpSpPr>
            <a:xfrm>
              <a:off x="1641048" y="9428853"/>
              <a:ext cx="306000" cy="306000"/>
              <a:chOff x="9071429" y="2264229"/>
              <a:chExt cx="522514" cy="522514"/>
            </a:xfrm>
          </p:grpSpPr>
          <p:sp>
            <p:nvSpPr>
              <p:cNvPr id="209" name="Teardrop 823">
                <a:extLst>
                  <a:ext uri="{FF2B5EF4-FFF2-40B4-BE49-F238E27FC236}">
                    <a16:creationId xmlns:a16="http://schemas.microsoft.com/office/drawing/2014/main" id="{D800AA65-41DA-4B4C-BA81-8251C4D159E8}"/>
                  </a:ext>
                </a:extLst>
              </p:cNvPr>
              <p:cNvSpPr/>
              <p:nvPr/>
            </p:nvSpPr>
            <p:spPr bwMode="ltGray">
              <a:xfrm rot="8100000">
                <a:off x="9071429" y="2264229"/>
                <a:ext cx="522514" cy="522514"/>
              </a:xfrm>
              <a:prstGeom prst="teardrop">
                <a:avLst>
                  <a:gd name="adj" fmla="val 128847"/>
                </a:avLst>
              </a:prstGeom>
              <a:solidFill>
                <a:srgbClr val="997BB8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10" name="Oval 824">
                <a:extLst>
                  <a:ext uri="{FF2B5EF4-FFF2-40B4-BE49-F238E27FC236}">
                    <a16:creationId xmlns:a16="http://schemas.microsoft.com/office/drawing/2014/main" id="{6E6B7FDC-93A8-46F5-A419-176A57D1F702}"/>
                  </a:ext>
                </a:extLst>
              </p:cNvPr>
              <p:cNvSpPr/>
              <p:nvPr/>
            </p:nvSpPr>
            <p:spPr bwMode="ltGray">
              <a:xfrm>
                <a:off x="9115879" y="2308677"/>
                <a:ext cx="433615" cy="433615"/>
              </a:xfrm>
              <a:prstGeom prst="ellipse">
                <a:avLst/>
              </a:prstGeom>
              <a:solidFill>
                <a:schemeClr val="bg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08" name="Freeform 12">
              <a:extLst>
                <a:ext uri="{FF2B5EF4-FFF2-40B4-BE49-F238E27FC236}">
                  <a16:creationId xmlns:a16="http://schemas.microsoft.com/office/drawing/2014/main" id="{3B8AA20A-34E0-40F1-9529-4BB1B88573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03083" y="9499983"/>
              <a:ext cx="184246" cy="115632"/>
            </a:xfrm>
            <a:custGeom>
              <a:avLst/>
              <a:gdLst>
                <a:gd name="T0" fmla="*/ 334 w 356"/>
                <a:gd name="T1" fmla="*/ 12 h 260"/>
                <a:gd name="T2" fmla="*/ 298 w 356"/>
                <a:gd name="T3" fmla="*/ 12 h 260"/>
                <a:gd name="T4" fmla="*/ 342 w 356"/>
                <a:gd name="T5" fmla="*/ 132 h 260"/>
                <a:gd name="T6" fmla="*/ 356 w 356"/>
                <a:gd name="T7" fmla="*/ 260 h 260"/>
                <a:gd name="T8" fmla="*/ 348 w 356"/>
                <a:gd name="T9" fmla="*/ 140 h 260"/>
                <a:gd name="T10" fmla="*/ 276 w 356"/>
                <a:gd name="T11" fmla="*/ 150 h 260"/>
                <a:gd name="T12" fmla="*/ 258 w 356"/>
                <a:gd name="T13" fmla="*/ 66 h 260"/>
                <a:gd name="T14" fmla="*/ 142 w 356"/>
                <a:gd name="T15" fmla="*/ 100 h 260"/>
                <a:gd name="T16" fmla="*/ 76 w 356"/>
                <a:gd name="T17" fmla="*/ 64 h 260"/>
                <a:gd name="T18" fmla="*/ 220 w 356"/>
                <a:gd name="T19" fmla="*/ 218 h 260"/>
                <a:gd name="T20" fmla="*/ 220 w 356"/>
                <a:gd name="T21" fmla="*/ 240 h 260"/>
                <a:gd name="T22" fmla="*/ 250 w 356"/>
                <a:gd name="T23" fmla="*/ 188 h 260"/>
                <a:gd name="T24" fmla="*/ 220 w 356"/>
                <a:gd name="T25" fmla="*/ 188 h 260"/>
                <a:gd name="T26" fmla="*/ 250 w 356"/>
                <a:gd name="T27" fmla="*/ 180 h 260"/>
                <a:gd name="T28" fmla="*/ 220 w 356"/>
                <a:gd name="T29" fmla="*/ 126 h 260"/>
                <a:gd name="T30" fmla="*/ 220 w 356"/>
                <a:gd name="T31" fmla="*/ 150 h 260"/>
                <a:gd name="T32" fmla="*/ 214 w 356"/>
                <a:gd name="T33" fmla="*/ 218 h 260"/>
                <a:gd name="T34" fmla="*/ 190 w 356"/>
                <a:gd name="T35" fmla="*/ 218 h 260"/>
                <a:gd name="T36" fmla="*/ 214 w 356"/>
                <a:gd name="T37" fmla="*/ 210 h 260"/>
                <a:gd name="T38" fmla="*/ 190 w 356"/>
                <a:gd name="T39" fmla="*/ 156 h 260"/>
                <a:gd name="T40" fmla="*/ 190 w 356"/>
                <a:gd name="T41" fmla="*/ 180 h 260"/>
                <a:gd name="T42" fmla="*/ 214 w 356"/>
                <a:gd name="T43" fmla="*/ 126 h 260"/>
                <a:gd name="T44" fmla="*/ 190 w 356"/>
                <a:gd name="T45" fmla="*/ 126 h 260"/>
                <a:gd name="T46" fmla="*/ 182 w 356"/>
                <a:gd name="T47" fmla="*/ 240 h 260"/>
                <a:gd name="T48" fmla="*/ 160 w 356"/>
                <a:gd name="T49" fmla="*/ 188 h 260"/>
                <a:gd name="T50" fmla="*/ 160 w 356"/>
                <a:gd name="T51" fmla="*/ 210 h 260"/>
                <a:gd name="T52" fmla="*/ 182 w 356"/>
                <a:gd name="T53" fmla="*/ 156 h 260"/>
                <a:gd name="T54" fmla="*/ 160 w 356"/>
                <a:gd name="T55" fmla="*/ 156 h 260"/>
                <a:gd name="T56" fmla="*/ 182 w 356"/>
                <a:gd name="T57" fmla="*/ 150 h 260"/>
                <a:gd name="T58" fmla="*/ 130 w 356"/>
                <a:gd name="T59" fmla="*/ 218 h 260"/>
                <a:gd name="T60" fmla="*/ 130 w 356"/>
                <a:gd name="T61" fmla="*/ 240 h 260"/>
                <a:gd name="T62" fmla="*/ 152 w 356"/>
                <a:gd name="T63" fmla="*/ 188 h 260"/>
                <a:gd name="T64" fmla="*/ 130 w 356"/>
                <a:gd name="T65" fmla="*/ 188 h 260"/>
                <a:gd name="T66" fmla="*/ 152 w 356"/>
                <a:gd name="T67" fmla="*/ 180 h 260"/>
                <a:gd name="T68" fmla="*/ 130 w 356"/>
                <a:gd name="T69" fmla="*/ 126 h 260"/>
                <a:gd name="T70" fmla="*/ 130 w 356"/>
                <a:gd name="T71" fmla="*/ 150 h 260"/>
                <a:gd name="T72" fmla="*/ 122 w 356"/>
                <a:gd name="T73" fmla="*/ 218 h 260"/>
                <a:gd name="T74" fmla="*/ 100 w 356"/>
                <a:gd name="T75" fmla="*/ 218 h 260"/>
                <a:gd name="T76" fmla="*/ 122 w 356"/>
                <a:gd name="T77" fmla="*/ 210 h 260"/>
                <a:gd name="T78" fmla="*/ 100 w 356"/>
                <a:gd name="T79" fmla="*/ 156 h 260"/>
                <a:gd name="T80" fmla="*/ 100 w 356"/>
                <a:gd name="T81" fmla="*/ 180 h 260"/>
                <a:gd name="T82" fmla="*/ 122 w 356"/>
                <a:gd name="T83" fmla="*/ 126 h 260"/>
                <a:gd name="T84" fmla="*/ 100 w 356"/>
                <a:gd name="T85" fmla="*/ 126 h 260"/>
                <a:gd name="T86" fmla="*/ 92 w 356"/>
                <a:gd name="T87" fmla="*/ 240 h 260"/>
                <a:gd name="T88" fmla="*/ 70 w 356"/>
                <a:gd name="T89" fmla="*/ 188 h 260"/>
                <a:gd name="T90" fmla="*/ 70 w 356"/>
                <a:gd name="T91" fmla="*/ 210 h 260"/>
                <a:gd name="T92" fmla="*/ 92 w 356"/>
                <a:gd name="T93" fmla="*/ 156 h 260"/>
                <a:gd name="T94" fmla="*/ 70 w 356"/>
                <a:gd name="T95" fmla="*/ 156 h 260"/>
                <a:gd name="T96" fmla="*/ 92 w 356"/>
                <a:gd name="T97" fmla="*/ 150 h 260"/>
                <a:gd name="T98" fmla="*/ 36 w 356"/>
                <a:gd name="T99" fmla="*/ 218 h 260"/>
                <a:gd name="T100" fmla="*/ 36 w 356"/>
                <a:gd name="T101" fmla="*/ 240 h 260"/>
                <a:gd name="T102" fmla="*/ 62 w 356"/>
                <a:gd name="T103" fmla="*/ 188 h 260"/>
                <a:gd name="T104" fmla="*/ 36 w 356"/>
                <a:gd name="T105" fmla="*/ 188 h 260"/>
                <a:gd name="T106" fmla="*/ 62 w 356"/>
                <a:gd name="T107" fmla="*/ 180 h 260"/>
                <a:gd name="T108" fmla="*/ 36 w 356"/>
                <a:gd name="T109" fmla="*/ 126 h 260"/>
                <a:gd name="T110" fmla="*/ 36 w 356"/>
                <a:gd name="T111" fmla="*/ 15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6" h="260">
                  <a:moveTo>
                    <a:pt x="342" y="132"/>
                  </a:moveTo>
                  <a:lnTo>
                    <a:pt x="332" y="12"/>
                  </a:lnTo>
                  <a:lnTo>
                    <a:pt x="334" y="12"/>
                  </a:lnTo>
                  <a:lnTo>
                    <a:pt x="334" y="0"/>
                  </a:lnTo>
                  <a:lnTo>
                    <a:pt x="298" y="0"/>
                  </a:lnTo>
                  <a:lnTo>
                    <a:pt x="298" y="12"/>
                  </a:lnTo>
                  <a:lnTo>
                    <a:pt x="300" y="12"/>
                  </a:lnTo>
                  <a:lnTo>
                    <a:pt x="290" y="132"/>
                  </a:lnTo>
                  <a:lnTo>
                    <a:pt x="342" y="132"/>
                  </a:lnTo>
                  <a:close/>
                  <a:moveTo>
                    <a:pt x="0" y="102"/>
                  </a:moveTo>
                  <a:lnTo>
                    <a:pt x="0" y="260"/>
                  </a:lnTo>
                  <a:lnTo>
                    <a:pt x="356" y="260"/>
                  </a:lnTo>
                  <a:lnTo>
                    <a:pt x="356" y="150"/>
                  </a:lnTo>
                  <a:lnTo>
                    <a:pt x="348" y="150"/>
                  </a:lnTo>
                  <a:lnTo>
                    <a:pt x="348" y="140"/>
                  </a:lnTo>
                  <a:lnTo>
                    <a:pt x="284" y="140"/>
                  </a:lnTo>
                  <a:lnTo>
                    <a:pt x="284" y="150"/>
                  </a:lnTo>
                  <a:lnTo>
                    <a:pt x="276" y="150"/>
                  </a:lnTo>
                  <a:lnTo>
                    <a:pt x="276" y="106"/>
                  </a:lnTo>
                  <a:lnTo>
                    <a:pt x="264" y="106"/>
                  </a:lnTo>
                  <a:lnTo>
                    <a:pt x="258" y="66"/>
                  </a:lnTo>
                  <a:lnTo>
                    <a:pt x="204" y="102"/>
                  </a:lnTo>
                  <a:lnTo>
                    <a:pt x="198" y="66"/>
                  </a:lnTo>
                  <a:lnTo>
                    <a:pt x="142" y="100"/>
                  </a:lnTo>
                  <a:lnTo>
                    <a:pt x="138" y="64"/>
                  </a:lnTo>
                  <a:lnTo>
                    <a:pt x="82" y="100"/>
                  </a:lnTo>
                  <a:lnTo>
                    <a:pt x="76" y="64"/>
                  </a:lnTo>
                  <a:lnTo>
                    <a:pt x="12" y="102"/>
                  </a:lnTo>
                  <a:lnTo>
                    <a:pt x="0" y="102"/>
                  </a:lnTo>
                  <a:close/>
                  <a:moveTo>
                    <a:pt x="220" y="218"/>
                  </a:moveTo>
                  <a:lnTo>
                    <a:pt x="250" y="218"/>
                  </a:lnTo>
                  <a:lnTo>
                    <a:pt x="250" y="240"/>
                  </a:lnTo>
                  <a:lnTo>
                    <a:pt x="220" y="240"/>
                  </a:lnTo>
                  <a:lnTo>
                    <a:pt x="220" y="218"/>
                  </a:lnTo>
                  <a:close/>
                  <a:moveTo>
                    <a:pt x="220" y="188"/>
                  </a:moveTo>
                  <a:lnTo>
                    <a:pt x="250" y="188"/>
                  </a:lnTo>
                  <a:lnTo>
                    <a:pt x="250" y="210"/>
                  </a:lnTo>
                  <a:lnTo>
                    <a:pt x="220" y="210"/>
                  </a:lnTo>
                  <a:lnTo>
                    <a:pt x="220" y="188"/>
                  </a:lnTo>
                  <a:close/>
                  <a:moveTo>
                    <a:pt x="220" y="156"/>
                  </a:moveTo>
                  <a:lnTo>
                    <a:pt x="250" y="156"/>
                  </a:lnTo>
                  <a:lnTo>
                    <a:pt x="250" y="180"/>
                  </a:lnTo>
                  <a:lnTo>
                    <a:pt x="220" y="180"/>
                  </a:lnTo>
                  <a:lnTo>
                    <a:pt x="220" y="156"/>
                  </a:lnTo>
                  <a:close/>
                  <a:moveTo>
                    <a:pt x="220" y="126"/>
                  </a:moveTo>
                  <a:lnTo>
                    <a:pt x="250" y="126"/>
                  </a:lnTo>
                  <a:lnTo>
                    <a:pt x="250" y="150"/>
                  </a:lnTo>
                  <a:lnTo>
                    <a:pt x="220" y="150"/>
                  </a:lnTo>
                  <a:lnTo>
                    <a:pt x="220" y="126"/>
                  </a:lnTo>
                  <a:close/>
                  <a:moveTo>
                    <a:pt x="190" y="218"/>
                  </a:moveTo>
                  <a:lnTo>
                    <a:pt x="214" y="218"/>
                  </a:lnTo>
                  <a:lnTo>
                    <a:pt x="214" y="240"/>
                  </a:lnTo>
                  <a:lnTo>
                    <a:pt x="190" y="240"/>
                  </a:lnTo>
                  <a:lnTo>
                    <a:pt x="190" y="218"/>
                  </a:lnTo>
                  <a:close/>
                  <a:moveTo>
                    <a:pt x="190" y="188"/>
                  </a:moveTo>
                  <a:lnTo>
                    <a:pt x="214" y="188"/>
                  </a:lnTo>
                  <a:lnTo>
                    <a:pt x="214" y="210"/>
                  </a:lnTo>
                  <a:lnTo>
                    <a:pt x="190" y="210"/>
                  </a:lnTo>
                  <a:lnTo>
                    <a:pt x="190" y="188"/>
                  </a:lnTo>
                  <a:close/>
                  <a:moveTo>
                    <a:pt x="190" y="156"/>
                  </a:moveTo>
                  <a:lnTo>
                    <a:pt x="214" y="156"/>
                  </a:lnTo>
                  <a:lnTo>
                    <a:pt x="214" y="180"/>
                  </a:lnTo>
                  <a:lnTo>
                    <a:pt x="190" y="180"/>
                  </a:lnTo>
                  <a:lnTo>
                    <a:pt x="190" y="156"/>
                  </a:lnTo>
                  <a:close/>
                  <a:moveTo>
                    <a:pt x="190" y="126"/>
                  </a:moveTo>
                  <a:lnTo>
                    <a:pt x="214" y="126"/>
                  </a:lnTo>
                  <a:lnTo>
                    <a:pt x="214" y="150"/>
                  </a:lnTo>
                  <a:lnTo>
                    <a:pt x="190" y="150"/>
                  </a:lnTo>
                  <a:lnTo>
                    <a:pt x="190" y="126"/>
                  </a:lnTo>
                  <a:close/>
                  <a:moveTo>
                    <a:pt x="160" y="218"/>
                  </a:moveTo>
                  <a:lnTo>
                    <a:pt x="182" y="218"/>
                  </a:lnTo>
                  <a:lnTo>
                    <a:pt x="182" y="240"/>
                  </a:lnTo>
                  <a:lnTo>
                    <a:pt x="160" y="240"/>
                  </a:lnTo>
                  <a:lnTo>
                    <a:pt x="160" y="218"/>
                  </a:lnTo>
                  <a:close/>
                  <a:moveTo>
                    <a:pt x="160" y="188"/>
                  </a:moveTo>
                  <a:lnTo>
                    <a:pt x="182" y="188"/>
                  </a:lnTo>
                  <a:lnTo>
                    <a:pt x="182" y="210"/>
                  </a:lnTo>
                  <a:lnTo>
                    <a:pt x="160" y="210"/>
                  </a:lnTo>
                  <a:lnTo>
                    <a:pt x="160" y="188"/>
                  </a:lnTo>
                  <a:close/>
                  <a:moveTo>
                    <a:pt x="160" y="156"/>
                  </a:moveTo>
                  <a:lnTo>
                    <a:pt x="182" y="156"/>
                  </a:lnTo>
                  <a:lnTo>
                    <a:pt x="182" y="180"/>
                  </a:lnTo>
                  <a:lnTo>
                    <a:pt x="160" y="180"/>
                  </a:lnTo>
                  <a:lnTo>
                    <a:pt x="160" y="156"/>
                  </a:lnTo>
                  <a:close/>
                  <a:moveTo>
                    <a:pt x="160" y="126"/>
                  </a:moveTo>
                  <a:lnTo>
                    <a:pt x="182" y="126"/>
                  </a:lnTo>
                  <a:lnTo>
                    <a:pt x="182" y="150"/>
                  </a:lnTo>
                  <a:lnTo>
                    <a:pt x="160" y="150"/>
                  </a:lnTo>
                  <a:lnTo>
                    <a:pt x="160" y="126"/>
                  </a:lnTo>
                  <a:close/>
                  <a:moveTo>
                    <a:pt x="130" y="218"/>
                  </a:moveTo>
                  <a:lnTo>
                    <a:pt x="152" y="218"/>
                  </a:lnTo>
                  <a:lnTo>
                    <a:pt x="152" y="240"/>
                  </a:lnTo>
                  <a:lnTo>
                    <a:pt x="130" y="240"/>
                  </a:lnTo>
                  <a:lnTo>
                    <a:pt x="130" y="218"/>
                  </a:lnTo>
                  <a:close/>
                  <a:moveTo>
                    <a:pt x="130" y="188"/>
                  </a:moveTo>
                  <a:lnTo>
                    <a:pt x="152" y="188"/>
                  </a:lnTo>
                  <a:lnTo>
                    <a:pt x="152" y="210"/>
                  </a:lnTo>
                  <a:lnTo>
                    <a:pt x="130" y="210"/>
                  </a:lnTo>
                  <a:lnTo>
                    <a:pt x="130" y="188"/>
                  </a:lnTo>
                  <a:close/>
                  <a:moveTo>
                    <a:pt x="130" y="156"/>
                  </a:moveTo>
                  <a:lnTo>
                    <a:pt x="152" y="156"/>
                  </a:lnTo>
                  <a:lnTo>
                    <a:pt x="152" y="180"/>
                  </a:lnTo>
                  <a:lnTo>
                    <a:pt x="130" y="180"/>
                  </a:lnTo>
                  <a:lnTo>
                    <a:pt x="130" y="156"/>
                  </a:lnTo>
                  <a:close/>
                  <a:moveTo>
                    <a:pt x="130" y="126"/>
                  </a:moveTo>
                  <a:lnTo>
                    <a:pt x="152" y="126"/>
                  </a:lnTo>
                  <a:lnTo>
                    <a:pt x="152" y="150"/>
                  </a:lnTo>
                  <a:lnTo>
                    <a:pt x="130" y="150"/>
                  </a:lnTo>
                  <a:lnTo>
                    <a:pt x="130" y="126"/>
                  </a:lnTo>
                  <a:close/>
                  <a:moveTo>
                    <a:pt x="100" y="218"/>
                  </a:moveTo>
                  <a:lnTo>
                    <a:pt x="122" y="218"/>
                  </a:lnTo>
                  <a:lnTo>
                    <a:pt x="122" y="240"/>
                  </a:lnTo>
                  <a:lnTo>
                    <a:pt x="100" y="240"/>
                  </a:lnTo>
                  <a:lnTo>
                    <a:pt x="100" y="218"/>
                  </a:lnTo>
                  <a:close/>
                  <a:moveTo>
                    <a:pt x="100" y="188"/>
                  </a:moveTo>
                  <a:lnTo>
                    <a:pt x="122" y="188"/>
                  </a:lnTo>
                  <a:lnTo>
                    <a:pt x="122" y="210"/>
                  </a:lnTo>
                  <a:lnTo>
                    <a:pt x="100" y="210"/>
                  </a:lnTo>
                  <a:lnTo>
                    <a:pt x="100" y="188"/>
                  </a:lnTo>
                  <a:close/>
                  <a:moveTo>
                    <a:pt x="100" y="156"/>
                  </a:moveTo>
                  <a:lnTo>
                    <a:pt x="122" y="156"/>
                  </a:lnTo>
                  <a:lnTo>
                    <a:pt x="122" y="180"/>
                  </a:lnTo>
                  <a:lnTo>
                    <a:pt x="100" y="180"/>
                  </a:lnTo>
                  <a:lnTo>
                    <a:pt x="100" y="156"/>
                  </a:lnTo>
                  <a:close/>
                  <a:moveTo>
                    <a:pt x="100" y="126"/>
                  </a:moveTo>
                  <a:lnTo>
                    <a:pt x="122" y="126"/>
                  </a:lnTo>
                  <a:lnTo>
                    <a:pt x="122" y="150"/>
                  </a:lnTo>
                  <a:lnTo>
                    <a:pt x="100" y="150"/>
                  </a:lnTo>
                  <a:lnTo>
                    <a:pt x="100" y="126"/>
                  </a:lnTo>
                  <a:close/>
                  <a:moveTo>
                    <a:pt x="70" y="218"/>
                  </a:moveTo>
                  <a:lnTo>
                    <a:pt x="92" y="218"/>
                  </a:lnTo>
                  <a:lnTo>
                    <a:pt x="92" y="240"/>
                  </a:lnTo>
                  <a:lnTo>
                    <a:pt x="70" y="240"/>
                  </a:lnTo>
                  <a:lnTo>
                    <a:pt x="70" y="218"/>
                  </a:lnTo>
                  <a:close/>
                  <a:moveTo>
                    <a:pt x="70" y="188"/>
                  </a:moveTo>
                  <a:lnTo>
                    <a:pt x="92" y="188"/>
                  </a:lnTo>
                  <a:lnTo>
                    <a:pt x="92" y="210"/>
                  </a:lnTo>
                  <a:lnTo>
                    <a:pt x="70" y="210"/>
                  </a:lnTo>
                  <a:lnTo>
                    <a:pt x="70" y="188"/>
                  </a:lnTo>
                  <a:close/>
                  <a:moveTo>
                    <a:pt x="70" y="156"/>
                  </a:moveTo>
                  <a:lnTo>
                    <a:pt x="92" y="156"/>
                  </a:lnTo>
                  <a:lnTo>
                    <a:pt x="92" y="180"/>
                  </a:lnTo>
                  <a:lnTo>
                    <a:pt x="70" y="180"/>
                  </a:lnTo>
                  <a:lnTo>
                    <a:pt x="70" y="156"/>
                  </a:lnTo>
                  <a:close/>
                  <a:moveTo>
                    <a:pt x="70" y="126"/>
                  </a:moveTo>
                  <a:lnTo>
                    <a:pt x="92" y="126"/>
                  </a:lnTo>
                  <a:lnTo>
                    <a:pt x="92" y="150"/>
                  </a:lnTo>
                  <a:lnTo>
                    <a:pt x="70" y="150"/>
                  </a:lnTo>
                  <a:lnTo>
                    <a:pt x="70" y="126"/>
                  </a:lnTo>
                  <a:close/>
                  <a:moveTo>
                    <a:pt x="36" y="218"/>
                  </a:moveTo>
                  <a:lnTo>
                    <a:pt x="62" y="218"/>
                  </a:lnTo>
                  <a:lnTo>
                    <a:pt x="62" y="240"/>
                  </a:lnTo>
                  <a:lnTo>
                    <a:pt x="36" y="240"/>
                  </a:lnTo>
                  <a:lnTo>
                    <a:pt x="36" y="218"/>
                  </a:lnTo>
                  <a:close/>
                  <a:moveTo>
                    <a:pt x="36" y="188"/>
                  </a:moveTo>
                  <a:lnTo>
                    <a:pt x="62" y="188"/>
                  </a:lnTo>
                  <a:lnTo>
                    <a:pt x="62" y="210"/>
                  </a:lnTo>
                  <a:lnTo>
                    <a:pt x="36" y="210"/>
                  </a:lnTo>
                  <a:lnTo>
                    <a:pt x="36" y="188"/>
                  </a:lnTo>
                  <a:close/>
                  <a:moveTo>
                    <a:pt x="36" y="156"/>
                  </a:moveTo>
                  <a:lnTo>
                    <a:pt x="62" y="156"/>
                  </a:lnTo>
                  <a:lnTo>
                    <a:pt x="62" y="180"/>
                  </a:lnTo>
                  <a:lnTo>
                    <a:pt x="36" y="180"/>
                  </a:lnTo>
                  <a:lnTo>
                    <a:pt x="36" y="156"/>
                  </a:lnTo>
                  <a:close/>
                  <a:moveTo>
                    <a:pt x="36" y="126"/>
                  </a:moveTo>
                  <a:lnTo>
                    <a:pt x="62" y="126"/>
                  </a:lnTo>
                  <a:lnTo>
                    <a:pt x="62" y="150"/>
                  </a:lnTo>
                  <a:lnTo>
                    <a:pt x="36" y="150"/>
                  </a:lnTo>
                  <a:lnTo>
                    <a:pt x="36" y="126"/>
                  </a:lnTo>
                  <a:close/>
                </a:path>
              </a:pathLst>
            </a:custGeom>
            <a:solidFill>
              <a:srgbClr val="997BB8"/>
            </a:solidFill>
            <a:ln>
              <a:noFill/>
            </a:ln>
          </p:spPr>
          <p:txBody>
            <a:bodyPr vert="horz" wrap="square" lIns="89281" tIns="44641" rIns="89281" bIns="44641" numCol="1" anchor="t" anchorCtr="0" compatLnSpc="1">
              <a:prstTxWarp prst="textNoShape">
                <a:avLst/>
              </a:prstTxWarp>
            </a:bodyPr>
            <a:lstStyle/>
            <a:p>
              <a:endParaRPr lang="en-GB" sz="2679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0" name="TextBox 159">
            <a:extLst>
              <a:ext uri="{FF2B5EF4-FFF2-40B4-BE49-F238E27FC236}">
                <a16:creationId xmlns:a16="http://schemas.microsoft.com/office/drawing/2014/main" id="{D6DEB575-B829-4EEB-8DBE-26FD9E5F1379}"/>
              </a:ext>
            </a:extLst>
          </p:cNvPr>
          <p:cNvSpPr txBox="1"/>
          <p:nvPr/>
        </p:nvSpPr>
        <p:spPr>
          <a:xfrm>
            <a:off x="6395136" y="2580386"/>
            <a:ext cx="35860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ГОК / Завод по переработке прочих минеральных ресурсов</a:t>
            </a:r>
          </a:p>
        </p:txBody>
      </p:sp>
      <p:grpSp>
        <p:nvGrpSpPr>
          <p:cNvPr id="161" name="Group 826">
            <a:extLst>
              <a:ext uri="{FF2B5EF4-FFF2-40B4-BE49-F238E27FC236}">
                <a16:creationId xmlns:a16="http://schemas.microsoft.com/office/drawing/2014/main" id="{CC61D44B-9CA8-43B2-8C19-DB0158AFA80E}"/>
              </a:ext>
            </a:extLst>
          </p:cNvPr>
          <p:cNvGrpSpPr/>
          <p:nvPr/>
        </p:nvGrpSpPr>
        <p:grpSpPr>
          <a:xfrm>
            <a:off x="6067922" y="3761736"/>
            <a:ext cx="237318" cy="263655"/>
            <a:chOff x="6531184" y="10532317"/>
            <a:chExt cx="144000" cy="144000"/>
          </a:xfrm>
        </p:grpSpPr>
        <p:grpSp>
          <p:nvGrpSpPr>
            <p:cNvPr id="197" name="Group 827">
              <a:extLst>
                <a:ext uri="{FF2B5EF4-FFF2-40B4-BE49-F238E27FC236}">
                  <a16:creationId xmlns:a16="http://schemas.microsoft.com/office/drawing/2014/main" id="{B6C9B7C3-3351-4120-8770-0F38CE1A9611}"/>
                </a:ext>
              </a:extLst>
            </p:cNvPr>
            <p:cNvGrpSpPr/>
            <p:nvPr/>
          </p:nvGrpSpPr>
          <p:grpSpPr>
            <a:xfrm>
              <a:off x="6531184" y="10532317"/>
              <a:ext cx="144000" cy="144000"/>
              <a:chOff x="5578929" y="1841954"/>
              <a:chExt cx="522514" cy="522514"/>
            </a:xfrm>
          </p:grpSpPr>
          <p:sp>
            <p:nvSpPr>
              <p:cNvPr id="201" name="Teardrop 834">
                <a:extLst>
                  <a:ext uri="{FF2B5EF4-FFF2-40B4-BE49-F238E27FC236}">
                    <a16:creationId xmlns:a16="http://schemas.microsoft.com/office/drawing/2014/main" id="{BBEFBBBA-DF51-444D-87B0-0E8F035041BF}"/>
                  </a:ext>
                </a:extLst>
              </p:cNvPr>
              <p:cNvSpPr/>
              <p:nvPr/>
            </p:nvSpPr>
            <p:spPr bwMode="ltGray">
              <a:xfrm rot="8100000">
                <a:off x="5578929" y="1841954"/>
                <a:ext cx="522514" cy="522514"/>
              </a:xfrm>
              <a:prstGeom prst="teardrop">
                <a:avLst>
                  <a:gd name="adj" fmla="val 128847"/>
                </a:avLst>
              </a:prstGeom>
              <a:solidFill>
                <a:schemeClr val="bg2">
                  <a:lumMod val="2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202" name="Group 18">
                <a:extLst>
                  <a:ext uri="{FF2B5EF4-FFF2-40B4-BE49-F238E27FC236}">
                    <a16:creationId xmlns:a16="http://schemas.microsoft.com/office/drawing/2014/main" id="{5BE0ADFB-27FF-484C-9E9A-4458DCD24B8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850451" y="2017734"/>
                <a:ext cx="81957" cy="103624"/>
                <a:chOff x="3619" y="1295"/>
                <a:chExt cx="87" cy="110"/>
              </a:xfrm>
              <a:solidFill>
                <a:schemeClr val="accent4"/>
              </a:solidFill>
            </p:grpSpPr>
            <p:sp>
              <p:nvSpPr>
                <p:cNvPr id="203" name="Freeform 20">
                  <a:extLst>
                    <a:ext uri="{FF2B5EF4-FFF2-40B4-BE49-F238E27FC236}">
                      <a16:creationId xmlns:a16="http://schemas.microsoft.com/office/drawing/2014/main" id="{90CCC900-E3AE-4DB2-902E-38DFBAF36B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75" y="1295"/>
                  <a:ext cx="31" cy="31"/>
                </a:xfrm>
                <a:custGeom>
                  <a:avLst/>
                  <a:gdLst>
                    <a:gd name="T0" fmla="*/ 86 w 297"/>
                    <a:gd name="T1" fmla="*/ 0 h 297"/>
                    <a:gd name="T2" fmla="*/ 213 w 297"/>
                    <a:gd name="T3" fmla="*/ 0 h 297"/>
                    <a:gd name="T4" fmla="*/ 297 w 297"/>
                    <a:gd name="T5" fmla="*/ 84 h 297"/>
                    <a:gd name="T6" fmla="*/ 297 w 297"/>
                    <a:gd name="T7" fmla="*/ 212 h 297"/>
                    <a:gd name="T8" fmla="*/ 213 w 297"/>
                    <a:gd name="T9" fmla="*/ 297 h 297"/>
                    <a:gd name="T10" fmla="*/ 84 w 297"/>
                    <a:gd name="T11" fmla="*/ 297 h 297"/>
                    <a:gd name="T12" fmla="*/ 0 w 297"/>
                    <a:gd name="T13" fmla="*/ 212 h 297"/>
                    <a:gd name="T14" fmla="*/ 0 w 297"/>
                    <a:gd name="T15" fmla="*/ 86 h 297"/>
                    <a:gd name="T16" fmla="*/ 86 w 297"/>
                    <a:gd name="T17" fmla="*/ 0 h 2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7" h="297">
                      <a:moveTo>
                        <a:pt x="86" y="0"/>
                      </a:moveTo>
                      <a:lnTo>
                        <a:pt x="213" y="0"/>
                      </a:lnTo>
                      <a:lnTo>
                        <a:pt x="297" y="84"/>
                      </a:lnTo>
                      <a:lnTo>
                        <a:pt x="297" y="212"/>
                      </a:lnTo>
                      <a:lnTo>
                        <a:pt x="213" y="297"/>
                      </a:lnTo>
                      <a:lnTo>
                        <a:pt x="84" y="297"/>
                      </a:lnTo>
                      <a:lnTo>
                        <a:pt x="0" y="212"/>
                      </a:lnTo>
                      <a:lnTo>
                        <a:pt x="0" y="86"/>
                      </a:lnTo>
                      <a:lnTo>
                        <a:pt x="8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04" name="Freeform 21">
                  <a:extLst>
                    <a:ext uri="{FF2B5EF4-FFF2-40B4-BE49-F238E27FC236}">
                      <a16:creationId xmlns:a16="http://schemas.microsoft.com/office/drawing/2014/main" id="{DF303B19-44DE-4DC8-B1EC-C30FB4BD00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46" y="1313"/>
                  <a:ext cx="19" cy="19"/>
                </a:xfrm>
                <a:custGeom>
                  <a:avLst/>
                  <a:gdLst>
                    <a:gd name="T0" fmla="*/ 53 w 180"/>
                    <a:gd name="T1" fmla="*/ 0 h 179"/>
                    <a:gd name="T2" fmla="*/ 129 w 180"/>
                    <a:gd name="T3" fmla="*/ 0 h 179"/>
                    <a:gd name="T4" fmla="*/ 180 w 180"/>
                    <a:gd name="T5" fmla="*/ 51 h 179"/>
                    <a:gd name="T6" fmla="*/ 180 w 180"/>
                    <a:gd name="T7" fmla="*/ 129 h 179"/>
                    <a:gd name="T8" fmla="*/ 129 w 180"/>
                    <a:gd name="T9" fmla="*/ 179 h 179"/>
                    <a:gd name="T10" fmla="*/ 51 w 180"/>
                    <a:gd name="T11" fmla="*/ 179 h 179"/>
                    <a:gd name="T12" fmla="*/ 0 w 180"/>
                    <a:gd name="T13" fmla="*/ 129 h 179"/>
                    <a:gd name="T14" fmla="*/ 0 w 180"/>
                    <a:gd name="T15" fmla="*/ 52 h 179"/>
                    <a:gd name="T16" fmla="*/ 53 w 180"/>
                    <a:gd name="T17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0" h="179">
                      <a:moveTo>
                        <a:pt x="53" y="0"/>
                      </a:moveTo>
                      <a:lnTo>
                        <a:pt x="129" y="0"/>
                      </a:lnTo>
                      <a:lnTo>
                        <a:pt x="180" y="51"/>
                      </a:lnTo>
                      <a:lnTo>
                        <a:pt x="180" y="129"/>
                      </a:lnTo>
                      <a:lnTo>
                        <a:pt x="129" y="179"/>
                      </a:lnTo>
                      <a:lnTo>
                        <a:pt x="51" y="179"/>
                      </a:lnTo>
                      <a:lnTo>
                        <a:pt x="0" y="129"/>
                      </a:lnTo>
                      <a:lnTo>
                        <a:pt x="0" y="52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05" name="Freeform 22">
                  <a:extLst>
                    <a:ext uri="{FF2B5EF4-FFF2-40B4-BE49-F238E27FC236}">
                      <a16:creationId xmlns:a16="http://schemas.microsoft.com/office/drawing/2014/main" id="{CF663AAE-A6AD-4002-AEA7-AEA5CCE5D4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3" y="1347"/>
                  <a:ext cx="16" cy="15"/>
                </a:xfrm>
                <a:custGeom>
                  <a:avLst/>
                  <a:gdLst>
                    <a:gd name="T0" fmla="*/ 44 w 149"/>
                    <a:gd name="T1" fmla="*/ 0 h 148"/>
                    <a:gd name="T2" fmla="*/ 107 w 149"/>
                    <a:gd name="T3" fmla="*/ 0 h 148"/>
                    <a:gd name="T4" fmla="*/ 149 w 149"/>
                    <a:gd name="T5" fmla="*/ 42 h 148"/>
                    <a:gd name="T6" fmla="*/ 149 w 149"/>
                    <a:gd name="T7" fmla="*/ 106 h 148"/>
                    <a:gd name="T8" fmla="*/ 107 w 149"/>
                    <a:gd name="T9" fmla="*/ 148 h 148"/>
                    <a:gd name="T10" fmla="*/ 42 w 149"/>
                    <a:gd name="T11" fmla="*/ 148 h 148"/>
                    <a:gd name="T12" fmla="*/ 0 w 149"/>
                    <a:gd name="T13" fmla="*/ 106 h 148"/>
                    <a:gd name="T14" fmla="*/ 0 w 149"/>
                    <a:gd name="T15" fmla="*/ 43 h 148"/>
                    <a:gd name="T16" fmla="*/ 44 w 149"/>
                    <a:gd name="T17" fmla="*/ 0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9" h="148">
                      <a:moveTo>
                        <a:pt x="44" y="0"/>
                      </a:moveTo>
                      <a:lnTo>
                        <a:pt x="107" y="0"/>
                      </a:lnTo>
                      <a:lnTo>
                        <a:pt x="149" y="42"/>
                      </a:lnTo>
                      <a:lnTo>
                        <a:pt x="149" y="106"/>
                      </a:lnTo>
                      <a:lnTo>
                        <a:pt x="107" y="148"/>
                      </a:lnTo>
                      <a:lnTo>
                        <a:pt x="42" y="148"/>
                      </a:lnTo>
                      <a:lnTo>
                        <a:pt x="0" y="106"/>
                      </a:lnTo>
                      <a:lnTo>
                        <a:pt x="0" y="43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06" name="Freeform 23">
                  <a:extLst>
                    <a:ext uri="{FF2B5EF4-FFF2-40B4-BE49-F238E27FC236}">
                      <a16:creationId xmlns:a16="http://schemas.microsoft.com/office/drawing/2014/main" id="{E95AD0A3-1903-41A7-B7E3-11ECD2851B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9" y="1389"/>
                  <a:ext cx="16" cy="16"/>
                </a:xfrm>
                <a:custGeom>
                  <a:avLst/>
                  <a:gdLst>
                    <a:gd name="T0" fmla="*/ 43 w 149"/>
                    <a:gd name="T1" fmla="*/ 0 h 149"/>
                    <a:gd name="T2" fmla="*/ 107 w 149"/>
                    <a:gd name="T3" fmla="*/ 0 h 149"/>
                    <a:gd name="T4" fmla="*/ 149 w 149"/>
                    <a:gd name="T5" fmla="*/ 43 h 149"/>
                    <a:gd name="T6" fmla="*/ 149 w 149"/>
                    <a:gd name="T7" fmla="*/ 107 h 149"/>
                    <a:gd name="T8" fmla="*/ 107 w 149"/>
                    <a:gd name="T9" fmla="*/ 149 h 149"/>
                    <a:gd name="T10" fmla="*/ 42 w 149"/>
                    <a:gd name="T11" fmla="*/ 149 h 149"/>
                    <a:gd name="T12" fmla="*/ 0 w 149"/>
                    <a:gd name="T13" fmla="*/ 107 h 149"/>
                    <a:gd name="T14" fmla="*/ 0 w 149"/>
                    <a:gd name="T15" fmla="*/ 44 h 149"/>
                    <a:gd name="T16" fmla="*/ 43 w 149"/>
                    <a:gd name="T17" fmla="*/ 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9" h="149">
                      <a:moveTo>
                        <a:pt x="43" y="0"/>
                      </a:moveTo>
                      <a:lnTo>
                        <a:pt x="107" y="0"/>
                      </a:lnTo>
                      <a:lnTo>
                        <a:pt x="149" y="43"/>
                      </a:lnTo>
                      <a:lnTo>
                        <a:pt x="149" y="107"/>
                      </a:lnTo>
                      <a:lnTo>
                        <a:pt x="107" y="149"/>
                      </a:lnTo>
                      <a:lnTo>
                        <a:pt x="42" y="149"/>
                      </a:lnTo>
                      <a:lnTo>
                        <a:pt x="0" y="107"/>
                      </a:lnTo>
                      <a:lnTo>
                        <a:pt x="0" y="44"/>
                      </a:lnTo>
                      <a:lnTo>
                        <a:pt x="4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sp>
          <p:nvSpPr>
            <p:cNvPr id="198" name="Oval 828">
              <a:extLst>
                <a:ext uri="{FF2B5EF4-FFF2-40B4-BE49-F238E27FC236}">
                  <a16:creationId xmlns:a16="http://schemas.microsoft.com/office/drawing/2014/main" id="{889EA111-88DB-4BC0-8BBA-B9AA8BCC8B88}"/>
                </a:ext>
              </a:extLst>
            </p:cNvPr>
            <p:cNvSpPr/>
            <p:nvPr/>
          </p:nvSpPr>
          <p:spPr bwMode="ltGray">
            <a:xfrm>
              <a:off x="6542515" y="10544269"/>
              <a:ext cx="119500" cy="1195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9" name="Freeform 9">
              <a:extLst>
                <a:ext uri="{FF2B5EF4-FFF2-40B4-BE49-F238E27FC236}">
                  <a16:creationId xmlns:a16="http://schemas.microsoft.com/office/drawing/2014/main" id="{3811E735-FE20-488E-A0B9-0565B626E7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8109" y="10583501"/>
              <a:ext cx="72000" cy="72000"/>
            </a:xfrm>
            <a:custGeom>
              <a:avLst/>
              <a:gdLst>
                <a:gd name="T0" fmla="*/ 118 w 136"/>
                <a:gd name="T1" fmla="*/ 136 h 163"/>
                <a:gd name="T2" fmla="*/ 118 w 136"/>
                <a:gd name="T3" fmla="*/ 128 h 163"/>
                <a:gd name="T4" fmla="*/ 114 w 136"/>
                <a:gd name="T5" fmla="*/ 101 h 163"/>
                <a:gd name="T6" fmla="*/ 116 w 136"/>
                <a:gd name="T7" fmla="*/ 90 h 163"/>
                <a:gd name="T8" fmla="*/ 113 w 136"/>
                <a:gd name="T9" fmla="*/ 76 h 163"/>
                <a:gd name="T10" fmla="*/ 108 w 136"/>
                <a:gd name="T11" fmla="*/ 62 h 163"/>
                <a:gd name="T12" fmla="*/ 93 w 136"/>
                <a:gd name="T13" fmla="*/ 42 h 163"/>
                <a:gd name="T14" fmla="*/ 84 w 136"/>
                <a:gd name="T15" fmla="*/ 44 h 163"/>
                <a:gd name="T16" fmla="*/ 72 w 136"/>
                <a:gd name="T17" fmla="*/ 40 h 163"/>
                <a:gd name="T18" fmla="*/ 54 w 136"/>
                <a:gd name="T19" fmla="*/ 58 h 163"/>
                <a:gd name="T20" fmla="*/ 53 w 136"/>
                <a:gd name="T21" fmla="*/ 41 h 163"/>
                <a:gd name="T22" fmla="*/ 57 w 136"/>
                <a:gd name="T23" fmla="*/ 24 h 163"/>
                <a:gd name="T24" fmla="*/ 54 w 136"/>
                <a:gd name="T25" fmla="*/ 18 h 163"/>
                <a:gd name="T26" fmla="*/ 39 w 136"/>
                <a:gd name="T27" fmla="*/ 10 h 163"/>
                <a:gd name="T28" fmla="*/ 18 w 136"/>
                <a:gd name="T29" fmla="*/ 2 h 163"/>
                <a:gd name="T30" fmla="*/ 17 w 136"/>
                <a:gd name="T31" fmla="*/ 0 h 163"/>
                <a:gd name="T32" fmla="*/ 9 w 136"/>
                <a:gd name="T33" fmla="*/ 0 h 163"/>
                <a:gd name="T34" fmla="*/ 0 w 136"/>
                <a:gd name="T35" fmla="*/ 45 h 163"/>
                <a:gd name="T36" fmla="*/ 117 w 136"/>
                <a:gd name="T37" fmla="*/ 163 h 163"/>
                <a:gd name="T38" fmla="*/ 136 w 136"/>
                <a:gd name="T39" fmla="*/ 161 h 163"/>
                <a:gd name="T40" fmla="*/ 136 w 136"/>
                <a:gd name="T41" fmla="*/ 158 h 163"/>
                <a:gd name="T42" fmla="*/ 135 w 136"/>
                <a:gd name="T43" fmla="*/ 158 h 163"/>
                <a:gd name="T44" fmla="*/ 118 w 136"/>
                <a:gd name="T45" fmla="*/ 13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6" h="163">
                  <a:moveTo>
                    <a:pt x="118" y="136"/>
                  </a:moveTo>
                  <a:cubicBezTo>
                    <a:pt x="117" y="134"/>
                    <a:pt x="118" y="131"/>
                    <a:pt x="118" y="128"/>
                  </a:cubicBezTo>
                  <a:cubicBezTo>
                    <a:pt x="109" y="123"/>
                    <a:pt x="108" y="109"/>
                    <a:pt x="114" y="101"/>
                  </a:cubicBezTo>
                  <a:cubicBezTo>
                    <a:pt x="114" y="97"/>
                    <a:pt x="114" y="93"/>
                    <a:pt x="116" y="90"/>
                  </a:cubicBezTo>
                  <a:cubicBezTo>
                    <a:pt x="113" y="86"/>
                    <a:pt x="112" y="81"/>
                    <a:pt x="113" y="76"/>
                  </a:cubicBezTo>
                  <a:cubicBezTo>
                    <a:pt x="109" y="72"/>
                    <a:pt x="108" y="67"/>
                    <a:pt x="108" y="62"/>
                  </a:cubicBezTo>
                  <a:cubicBezTo>
                    <a:pt x="96" y="61"/>
                    <a:pt x="92" y="51"/>
                    <a:pt x="93" y="42"/>
                  </a:cubicBezTo>
                  <a:cubicBezTo>
                    <a:pt x="90" y="43"/>
                    <a:pt x="88" y="44"/>
                    <a:pt x="84" y="44"/>
                  </a:cubicBezTo>
                  <a:cubicBezTo>
                    <a:pt x="79" y="44"/>
                    <a:pt x="75" y="42"/>
                    <a:pt x="72" y="40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0"/>
                    <a:pt x="53" y="34"/>
                    <a:pt x="57" y="24"/>
                  </a:cubicBezTo>
                  <a:cubicBezTo>
                    <a:pt x="55" y="22"/>
                    <a:pt x="54" y="20"/>
                    <a:pt x="54" y="18"/>
                  </a:cubicBezTo>
                  <a:cubicBezTo>
                    <a:pt x="47" y="18"/>
                    <a:pt x="42" y="15"/>
                    <a:pt x="39" y="10"/>
                  </a:cubicBezTo>
                  <a:cubicBezTo>
                    <a:pt x="32" y="9"/>
                    <a:pt x="24" y="7"/>
                    <a:pt x="18" y="2"/>
                  </a:cubicBezTo>
                  <a:cubicBezTo>
                    <a:pt x="17" y="1"/>
                    <a:pt x="17" y="0"/>
                    <a:pt x="17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14"/>
                    <a:pt x="0" y="29"/>
                    <a:pt x="0" y="45"/>
                  </a:cubicBezTo>
                  <a:cubicBezTo>
                    <a:pt x="0" y="110"/>
                    <a:pt x="52" y="163"/>
                    <a:pt x="117" y="163"/>
                  </a:cubicBezTo>
                  <a:cubicBezTo>
                    <a:pt x="124" y="163"/>
                    <a:pt x="130" y="162"/>
                    <a:pt x="136" y="161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58"/>
                    <a:pt x="135" y="158"/>
                    <a:pt x="135" y="158"/>
                  </a:cubicBezTo>
                  <a:cubicBezTo>
                    <a:pt x="122" y="158"/>
                    <a:pt x="116" y="146"/>
                    <a:pt x="118" y="136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0" name="Freeform 10">
              <a:extLst>
                <a:ext uri="{FF2B5EF4-FFF2-40B4-BE49-F238E27FC236}">
                  <a16:creationId xmlns:a16="http://schemas.microsoft.com/office/drawing/2014/main" id="{17D969F4-6D5D-41F5-8DEC-D6CE387E6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1756" y="10567202"/>
              <a:ext cx="61200" cy="61200"/>
            </a:xfrm>
            <a:custGeom>
              <a:avLst/>
              <a:gdLst>
                <a:gd name="T0" fmla="*/ 143 w 150"/>
                <a:gd name="T1" fmla="*/ 133 h 133"/>
                <a:gd name="T2" fmla="*/ 139 w 150"/>
                <a:gd name="T3" fmla="*/ 132 h 133"/>
                <a:gd name="T4" fmla="*/ 44 w 150"/>
                <a:gd name="T5" fmla="*/ 36 h 133"/>
                <a:gd name="T6" fmla="*/ 43 w 150"/>
                <a:gd name="T7" fmla="*/ 36 h 133"/>
                <a:gd name="T8" fmla="*/ 42 w 150"/>
                <a:gd name="T9" fmla="*/ 36 h 133"/>
                <a:gd name="T10" fmla="*/ 1 w 150"/>
                <a:gd name="T11" fmla="*/ 77 h 133"/>
                <a:gd name="T12" fmla="*/ 1 w 150"/>
                <a:gd name="T13" fmla="*/ 73 h 133"/>
                <a:gd name="T14" fmla="*/ 9 w 150"/>
                <a:gd name="T15" fmla="*/ 46 h 133"/>
                <a:gd name="T16" fmla="*/ 27 w 150"/>
                <a:gd name="T17" fmla="*/ 20 h 133"/>
                <a:gd name="T18" fmla="*/ 25 w 150"/>
                <a:gd name="T19" fmla="*/ 17 h 133"/>
                <a:gd name="T20" fmla="*/ 34 w 150"/>
                <a:gd name="T21" fmla="*/ 8 h 133"/>
                <a:gd name="T22" fmla="*/ 37 w 150"/>
                <a:gd name="T23" fmla="*/ 10 h 133"/>
                <a:gd name="T24" fmla="*/ 46 w 150"/>
                <a:gd name="T25" fmla="*/ 2 h 133"/>
                <a:gd name="T26" fmla="*/ 49 w 150"/>
                <a:gd name="T27" fmla="*/ 0 h 133"/>
                <a:gd name="T28" fmla="*/ 53 w 150"/>
                <a:gd name="T29" fmla="*/ 2 h 133"/>
                <a:gd name="T30" fmla="*/ 61 w 150"/>
                <a:gd name="T31" fmla="*/ 10 h 133"/>
                <a:gd name="T32" fmla="*/ 61 w 150"/>
                <a:gd name="T33" fmla="*/ 17 h 133"/>
                <a:gd name="T34" fmla="*/ 53 w 150"/>
                <a:gd name="T35" fmla="*/ 25 h 133"/>
                <a:gd name="T36" fmla="*/ 53 w 150"/>
                <a:gd name="T37" fmla="*/ 26 h 133"/>
                <a:gd name="T38" fmla="*/ 53 w 150"/>
                <a:gd name="T39" fmla="*/ 27 h 133"/>
                <a:gd name="T40" fmla="*/ 149 w 150"/>
                <a:gd name="T41" fmla="*/ 122 h 133"/>
                <a:gd name="T42" fmla="*/ 150 w 150"/>
                <a:gd name="T43" fmla="*/ 126 h 133"/>
                <a:gd name="T44" fmla="*/ 149 w 150"/>
                <a:gd name="T45" fmla="*/ 130 h 133"/>
                <a:gd name="T46" fmla="*/ 147 w 150"/>
                <a:gd name="T47" fmla="*/ 132 h 133"/>
                <a:gd name="T48" fmla="*/ 143 w 150"/>
                <a:gd name="T49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0" h="133">
                  <a:moveTo>
                    <a:pt x="143" y="133"/>
                  </a:moveTo>
                  <a:cubicBezTo>
                    <a:pt x="142" y="133"/>
                    <a:pt x="140" y="133"/>
                    <a:pt x="139" y="132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3" y="36"/>
                    <a:pt x="43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2"/>
                    <a:pt x="0" y="64"/>
                    <a:pt x="9" y="46"/>
                  </a:cubicBezTo>
                  <a:cubicBezTo>
                    <a:pt x="12" y="39"/>
                    <a:pt x="18" y="31"/>
                    <a:pt x="27" y="20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41" y="6"/>
                    <a:pt x="44" y="3"/>
                    <a:pt x="46" y="2"/>
                  </a:cubicBezTo>
                  <a:cubicBezTo>
                    <a:pt x="47" y="1"/>
                    <a:pt x="48" y="0"/>
                    <a:pt x="49" y="0"/>
                  </a:cubicBezTo>
                  <a:cubicBezTo>
                    <a:pt x="51" y="0"/>
                    <a:pt x="52" y="1"/>
                    <a:pt x="53" y="2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3" y="12"/>
                    <a:pt x="63" y="15"/>
                    <a:pt x="61" y="17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6"/>
                  </a:cubicBezTo>
                  <a:cubicBezTo>
                    <a:pt x="53" y="26"/>
                    <a:pt x="53" y="27"/>
                    <a:pt x="53" y="27"/>
                  </a:cubicBezTo>
                  <a:cubicBezTo>
                    <a:pt x="149" y="122"/>
                    <a:pt x="149" y="122"/>
                    <a:pt x="149" y="122"/>
                  </a:cubicBezTo>
                  <a:cubicBezTo>
                    <a:pt x="150" y="123"/>
                    <a:pt x="150" y="125"/>
                    <a:pt x="150" y="126"/>
                  </a:cubicBezTo>
                  <a:cubicBezTo>
                    <a:pt x="150" y="127"/>
                    <a:pt x="150" y="129"/>
                    <a:pt x="149" y="130"/>
                  </a:cubicBezTo>
                  <a:cubicBezTo>
                    <a:pt x="147" y="132"/>
                    <a:pt x="147" y="132"/>
                    <a:pt x="147" y="132"/>
                  </a:cubicBezTo>
                  <a:cubicBezTo>
                    <a:pt x="146" y="133"/>
                    <a:pt x="144" y="133"/>
                    <a:pt x="143" y="133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2" name="Group 844">
            <a:extLst>
              <a:ext uri="{FF2B5EF4-FFF2-40B4-BE49-F238E27FC236}">
                <a16:creationId xmlns:a16="http://schemas.microsoft.com/office/drawing/2014/main" id="{D7DD537B-E345-4187-98BE-8AA95FE5F3ED}"/>
              </a:ext>
            </a:extLst>
          </p:cNvPr>
          <p:cNvGrpSpPr/>
          <p:nvPr/>
        </p:nvGrpSpPr>
        <p:grpSpPr>
          <a:xfrm>
            <a:off x="6072287" y="3344382"/>
            <a:ext cx="237318" cy="263655"/>
            <a:chOff x="6531184" y="10532317"/>
            <a:chExt cx="144000" cy="144000"/>
          </a:xfrm>
        </p:grpSpPr>
        <p:grpSp>
          <p:nvGrpSpPr>
            <p:cNvPr id="187" name="Group 845">
              <a:extLst>
                <a:ext uri="{FF2B5EF4-FFF2-40B4-BE49-F238E27FC236}">
                  <a16:creationId xmlns:a16="http://schemas.microsoft.com/office/drawing/2014/main" id="{61E179F5-2DAF-468B-BB73-196F8F02A9E6}"/>
                </a:ext>
              </a:extLst>
            </p:cNvPr>
            <p:cNvGrpSpPr/>
            <p:nvPr/>
          </p:nvGrpSpPr>
          <p:grpSpPr>
            <a:xfrm>
              <a:off x="6531184" y="10532317"/>
              <a:ext cx="144000" cy="144000"/>
              <a:chOff x="5578929" y="1841954"/>
              <a:chExt cx="522514" cy="522514"/>
            </a:xfrm>
          </p:grpSpPr>
          <p:sp>
            <p:nvSpPr>
              <p:cNvPr id="191" name="Teardrop 849">
                <a:extLst>
                  <a:ext uri="{FF2B5EF4-FFF2-40B4-BE49-F238E27FC236}">
                    <a16:creationId xmlns:a16="http://schemas.microsoft.com/office/drawing/2014/main" id="{BAF49CC5-C5A4-4BEE-9774-232B8530B323}"/>
                  </a:ext>
                </a:extLst>
              </p:cNvPr>
              <p:cNvSpPr/>
              <p:nvPr/>
            </p:nvSpPr>
            <p:spPr bwMode="ltGray">
              <a:xfrm rot="8100000">
                <a:off x="5578929" y="1841954"/>
                <a:ext cx="522514" cy="522514"/>
              </a:xfrm>
              <a:prstGeom prst="teardrop">
                <a:avLst>
                  <a:gd name="adj" fmla="val 128847"/>
                </a:avLst>
              </a:prstGeom>
              <a:solidFill>
                <a:schemeClr val="accent5">
                  <a:lumMod val="5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92" name="Group 18">
                <a:extLst>
                  <a:ext uri="{FF2B5EF4-FFF2-40B4-BE49-F238E27FC236}">
                    <a16:creationId xmlns:a16="http://schemas.microsoft.com/office/drawing/2014/main" id="{E9E8AAAA-4C02-4FA4-88C7-153C1D086CC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850451" y="2017734"/>
                <a:ext cx="81957" cy="103624"/>
                <a:chOff x="3619" y="1295"/>
                <a:chExt cx="87" cy="110"/>
              </a:xfrm>
              <a:solidFill>
                <a:schemeClr val="accent4"/>
              </a:solidFill>
            </p:grpSpPr>
            <p:sp>
              <p:nvSpPr>
                <p:cNvPr id="193" name="Freeform 20">
                  <a:extLst>
                    <a:ext uri="{FF2B5EF4-FFF2-40B4-BE49-F238E27FC236}">
                      <a16:creationId xmlns:a16="http://schemas.microsoft.com/office/drawing/2014/main" id="{DA95B10B-08A6-4FF1-BF3D-3A8BE425E2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75" y="1295"/>
                  <a:ext cx="31" cy="31"/>
                </a:xfrm>
                <a:custGeom>
                  <a:avLst/>
                  <a:gdLst>
                    <a:gd name="T0" fmla="*/ 86 w 297"/>
                    <a:gd name="T1" fmla="*/ 0 h 297"/>
                    <a:gd name="T2" fmla="*/ 213 w 297"/>
                    <a:gd name="T3" fmla="*/ 0 h 297"/>
                    <a:gd name="T4" fmla="*/ 297 w 297"/>
                    <a:gd name="T5" fmla="*/ 84 h 297"/>
                    <a:gd name="T6" fmla="*/ 297 w 297"/>
                    <a:gd name="T7" fmla="*/ 212 h 297"/>
                    <a:gd name="T8" fmla="*/ 213 w 297"/>
                    <a:gd name="T9" fmla="*/ 297 h 297"/>
                    <a:gd name="T10" fmla="*/ 84 w 297"/>
                    <a:gd name="T11" fmla="*/ 297 h 297"/>
                    <a:gd name="T12" fmla="*/ 0 w 297"/>
                    <a:gd name="T13" fmla="*/ 212 h 297"/>
                    <a:gd name="T14" fmla="*/ 0 w 297"/>
                    <a:gd name="T15" fmla="*/ 86 h 297"/>
                    <a:gd name="T16" fmla="*/ 86 w 297"/>
                    <a:gd name="T17" fmla="*/ 0 h 2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7" h="297">
                      <a:moveTo>
                        <a:pt x="86" y="0"/>
                      </a:moveTo>
                      <a:lnTo>
                        <a:pt x="213" y="0"/>
                      </a:lnTo>
                      <a:lnTo>
                        <a:pt x="297" y="84"/>
                      </a:lnTo>
                      <a:lnTo>
                        <a:pt x="297" y="212"/>
                      </a:lnTo>
                      <a:lnTo>
                        <a:pt x="213" y="297"/>
                      </a:lnTo>
                      <a:lnTo>
                        <a:pt x="84" y="297"/>
                      </a:lnTo>
                      <a:lnTo>
                        <a:pt x="0" y="212"/>
                      </a:lnTo>
                      <a:lnTo>
                        <a:pt x="0" y="86"/>
                      </a:lnTo>
                      <a:lnTo>
                        <a:pt x="8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94" name="Freeform 21">
                  <a:extLst>
                    <a:ext uri="{FF2B5EF4-FFF2-40B4-BE49-F238E27FC236}">
                      <a16:creationId xmlns:a16="http://schemas.microsoft.com/office/drawing/2014/main" id="{081D66AA-267C-4FCC-983B-E565E525DA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46" y="1313"/>
                  <a:ext cx="19" cy="19"/>
                </a:xfrm>
                <a:custGeom>
                  <a:avLst/>
                  <a:gdLst>
                    <a:gd name="T0" fmla="*/ 53 w 180"/>
                    <a:gd name="T1" fmla="*/ 0 h 179"/>
                    <a:gd name="T2" fmla="*/ 129 w 180"/>
                    <a:gd name="T3" fmla="*/ 0 h 179"/>
                    <a:gd name="T4" fmla="*/ 180 w 180"/>
                    <a:gd name="T5" fmla="*/ 51 h 179"/>
                    <a:gd name="T6" fmla="*/ 180 w 180"/>
                    <a:gd name="T7" fmla="*/ 129 h 179"/>
                    <a:gd name="T8" fmla="*/ 129 w 180"/>
                    <a:gd name="T9" fmla="*/ 179 h 179"/>
                    <a:gd name="T10" fmla="*/ 51 w 180"/>
                    <a:gd name="T11" fmla="*/ 179 h 179"/>
                    <a:gd name="T12" fmla="*/ 0 w 180"/>
                    <a:gd name="T13" fmla="*/ 129 h 179"/>
                    <a:gd name="T14" fmla="*/ 0 w 180"/>
                    <a:gd name="T15" fmla="*/ 52 h 179"/>
                    <a:gd name="T16" fmla="*/ 53 w 180"/>
                    <a:gd name="T17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0" h="179">
                      <a:moveTo>
                        <a:pt x="53" y="0"/>
                      </a:moveTo>
                      <a:lnTo>
                        <a:pt x="129" y="0"/>
                      </a:lnTo>
                      <a:lnTo>
                        <a:pt x="180" y="51"/>
                      </a:lnTo>
                      <a:lnTo>
                        <a:pt x="180" y="129"/>
                      </a:lnTo>
                      <a:lnTo>
                        <a:pt x="129" y="179"/>
                      </a:lnTo>
                      <a:lnTo>
                        <a:pt x="51" y="179"/>
                      </a:lnTo>
                      <a:lnTo>
                        <a:pt x="0" y="129"/>
                      </a:lnTo>
                      <a:lnTo>
                        <a:pt x="0" y="52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95" name="Freeform 22">
                  <a:extLst>
                    <a:ext uri="{FF2B5EF4-FFF2-40B4-BE49-F238E27FC236}">
                      <a16:creationId xmlns:a16="http://schemas.microsoft.com/office/drawing/2014/main" id="{CE32A0C6-AADA-4FB1-BC72-5AED781B51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3" y="1347"/>
                  <a:ext cx="16" cy="15"/>
                </a:xfrm>
                <a:custGeom>
                  <a:avLst/>
                  <a:gdLst>
                    <a:gd name="T0" fmla="*/ 44 w 149"/>
                    <a:gd name="T1" fmla="*/ 0 h 148"/>
                    <a:gd name="T2" fmla="*/ 107 w 149"/>
                    <a:gd name="T3" fmla="*/ 0 h 148"/>
                    <a:gd name="T4" fmla="*/ 149 w 149"/>
                    <a:gd name="T5" fmla="*/ 42 h 148"/>
                    <a:gd name="T6" fmla="*/ 149 w 149"/>
                    <a:gd name="T7" fmla="*/ 106 h 148"/>
                    <a:gd name="T8" fmla="*/ 107 w 149"/>
                    <a:gd name="T9" fmla="*/ 148 h 148"/>
                    <a:gd name="T10" fmla="*/ 42 w 149"/>
                    <a:gd name="T11" fmla="*/ 148 h 148"/>
                    <a:gd name="T12" fmla="*/ 0 w 149"/>
                    <a:gd name="T13" fmla="*/ 106 h 148"/>
                    <a:gd name="T14" fmla="*/ 0 w 149"/>
                    <a:gd name="T15" fmla="*/ 43 h 148"/>
                    <a:gd name="T16" fmla="*/ 44 w 149"/>
                    <a:gd name="T17" fmla="*/ 0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9" h="148">
                      <a:moveTo>
                        <a:pt x="44" y="0"/>
                      </a:moveTo>
                      <a:lnTo>
                        <a:pt x="107" y="0"/>
                      </a:lnTo>
                      <a:lnTo>
                        <a:pt x="149" y="42"/>
                      </a:lnTo>
                      <a:lnTo>
                        <a:pt x="149" y="106"/>
                      </a:lnTo>
                      <a:lnTo>
                        <a:pt x="107" y="148"/>
                      </a:lnTo>
                      <a:lnTo>
                        <a:pt x="42" y="148"/>
                      </a:lnTo>
                      <a:lnTo>
                        <a:pt x="0" y="106"/>
                      </a:lnTo>
                      <a:lnTo>
                        <a:pt x="0" y="43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96" name="Freeform 23">
                  <a:extLst>
                    <a:ext uri="{FF2B5EF4-FFF2-40B4-BE49-F238E27FC236}">
                      <a16:creationId xmlns:a16="http://schemas.microsoft.com/office/drawing/2014/main" id="{CA1F2CEE-07F6-4886-98B9-7C34BCB3C3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9" y="1389"/>
                  <a:ext cx="16" cy="16"/>
                </a:xfrm>
                <a:custGeom>
                  <a:avLst/>
                  <a:gdLst>
                    <a:gd name="T0" fmla="*/ 43 w 149"/>
                    <a:gd name="T1" fmla="*/ 0 h 149"/>
                    <a:gd name="T2" fmla="*/ 107 w 149"/>
                    <a:gd name="T3" fmla="*/ 0 h 149"/>
                    <a:gd name="T4" fmla="*/ 149 w 149"/>
                    <a:gd name="T5" fmla="*/ 43 h 149"/>
                    <a:gd name="T6" fmla="*/ 149 w 149"/>
                    <a:gd name="T7" fmla="*/ 107 h 149"/>
                    <a:gd name="T8" fmla="*/ 107 w 149"/>
                    <a:gd name="T9" fmla="*/ 149 h 149"/>
                    <a:gd name="T10" fmla="*/ 42 w 149"/>
                    <a:gd name="T11" fmla="*/ 149 h 149"/>
                    <a:gd name="T12" fmla="*/ 0 w 149"/>
                    <a:gd name="T13" fmla="*/ 107 h 149"/>
                    <a:gd name="T14" fmla="*/ 0 w 149"/>
                    <a:gd name="T15" fmla="*/ 44 h 149"/>
                    <a:gd name="T16" fmla="*/ 43 w 149"/>
                    <a:gd name="T17" fmla="*/ 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9" h="149">
                      <a:moveTo>
                        <a:pt x="43" y="0"/>
                      </a:moveTo>
                      <a:lnTo>
                        <a:pt x="107" y="0"/>
                      </a:lnTo>
                      <a:lnTo>
                        <a:pt x="149" y="43"/>
                      </a:lnTo>
                      <a:lnTo>
                        <a:pt x="149" y="107"/>
                      </a:lnTo>
                      <a:lnTo>
                        <a:pt x="107" y="149"/>
                      </a:lnTo>
                      <a:lnTo>
                        <a:pt x="42" y="149"/>
                      </a:lnTo>
                      <a:lnTo>
                        <a:pt x="0" y="107"/>
                      </a:lnTo>
                      <a:lnTo>
                        <a:pt x="0" y="44"/>
                      </a:lnTo>
                      <a:lnTo>
                        <a:pt x="4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sp>
          <p:nvSpPr>
            <p:cNvPr id="188" name="Oval 846">
              <a:extLst>
                <a:ext uri="{FF2B5EF4-FFF2-40B4-BE49-F238E27FC236}">
                  <a16:creationId xmlns:a16="http://schemas.microsoft.com/office/drawing/2014/main" id="{B0C81ED4-4983-4235-8697-D8DBC2FC492C}"/>
                </a:ext>
              </a:extLst>
            </p:cNvPr>
            <p:cNvSpPr/>
            <p:nvPr/>
          </p:nvSpPr>
          <p:spPr bwMode="ltGray">
            <a:xfrm>
              <a:off x="6542515" y="10544269"/>
              <a:ext cx="119500" cy="1195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9" name="Freeform 9">
              <a:extLst>
                <a:ext uri="{FF2B5EF4-FFF2-40B4-BE49-F238E27FC236}">
                  <a16:creationId xmlns:a16="http://schemas.microsoft.com/office/drawing/2014/main" id="{ACE32D1F-4B17-41D2-AA3F-EC4FB79071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8109" y="10583501"/>
              <a:ext cx="72000" cy="72000"/>
            </a:xfrm>
            <a:custGeom>
              <a:avLst/>
              <a:gdLst>
                <a:gd name="T0" fmla="*/ 118 w 136"/>
                <a:gd name="T1" fmla="*/ 136 h 163"/>
                <a:gd name="T2" fmla="*/ 118 w 136"/>
                <a:gd name="T3" fmla="*/ 128 h 163"/>
                <a:gd name="T4" fmla="*/ 114 w 136"/>
                <a:gd name="T5" fmla="*/ 101 h 163"/>
                <a:gd name="T6" fmla="*/ 116 w 136"/>
                <a:gd name="T7" fmla="*/ 90 h 163"/>
                <a:gd name="T8" fmla="*/ 113 w 136"/>
                <a:gd name="T9" fmla="*/ 76 h 163"/>
                <a:gd name="T10" fmla="*/ 108 w 136"/>
                <a:gd name="T11" fmla="*/ 62 h 163"/>
                <a:gd name="T12" fmla="*/ 93 w 136"/>
                <a:gd name="T13" fmla="*/ 42 h 163"/>
                <a:gd name="T14" fmla="*/ 84 w 136"/>
                <a:gd name="T15" fmla="*/ 44 h 163"/>
                <a:gd name="T16" fmla="*/ 72 w 136"/>
                <a:gd name="T17" fmla="*/ 40 h 163"/>
                <a:gd name="T18" fmla="*/ 54 w 136"/>
                <a:gd name="T19" fmla="*/ 58 h 163"/>
                <a:gd name="T20" fmla="*/ 53 w 136"/>
                <a:gd name="T21" fmla="*/ 41 h 163"/>
                <a:gd name="T22" fmla="*/ 57 w 136"/>
                <a:gd name="T23" fmla="*/ 24 h 163"/>
                <a:gd name="T24" fmla="*/ 54 w 136"/>
                <a:gd name="T25" fmla="*/ 18 h 163"/>
                <a:gd name="T26" fmla="*/ 39 w 136"/>
                <a:gd name="T27" fmla="*/ 10 h 163"/>
                <a:gd name="T28" fmla="*/ 18 w 136"/>
                <a:gd name="T29" fmla="*/ 2 h 163"/>
                <a:gd name="T30" fmla="*/ 17 w 136"/>
                <a:gd name="T31" fmla="*/ 0 h 163"/>
                <a:gd name="T32" fmla="*/ 9 w 136"/>
                <a:gd name="T33" fmla="*/ 0 h 163"/>
                <a:gd name="T34" fmla="*/ 0 w 136"/>
                <a:gd name="T35" fmla="*/ 45 h 163"/>
                <a:gd name="T36" fmla="*/ 117 w 136"/>
                <a:gd name="T37" fmla="*/ 163 h 163"/>
                <a:gd name="T38" fmla="*/ 136 w 136"/>
                <a:gd name="T39" fmla="*/ 161 h 163"/>
                <a:gd name="T40" fmla="*/ 136 w 136"/>
                <a:gd name="T41" fmla="*/ 158 h 163"/>
                <a:gd name="T42" fmla="*/ 135 w 136"/>
                <a:gd name="T43" fmla="*/ 158 h 163"/>
                <a:gd name="T44" fmla="*/ 118 w 136"/>
                <a:gd name="T45" fmla="*/ 13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6" h="163">
                  <a:moveTo>
                    <a:pt x="118" y="136"/>
                  </a:moveTo>
                  <a:cubicBezTo>
                    <a:pt x="117" y="134"/>
                    <a:pt x="118" y="131"/>
                    <a:pt x="118" y="128"/>
                  </a:cubicBezTo>
                  <a:cubicBezTo>
                    <a:pt x="109" y="123"/>
                    <a:pt x="108" y="109"/>
                    <a:pt x="114" y="101"/>
                  </a:cubicBezTo>
                  <a:cubicBezTo>
                    <a:pt x="114" y="97"/>
                    <a:pt x="114" y="93"/>
                    <a:pt x="116" y="90"/>
                  </a:cubicBezTo>
                  <a:cubicBezTo>
                    <a:pt x="113" y="86"/>
                    <a:pt x="112" y="81"/>
                    <a:pt x="113" y="76"/>
                  </a:cubicBezTo>
                  <a:cubicBezTo>
                    <a:pt x="109" y="72"/>
                    <a:pt x="108" y="67"/>
                    <a:pt x="108" y="62"/>
                  </a:cubicBezTo>
                  <a:cubicBezTo>
                    <a:pt x="96" y="61"/>
                    <a:pt x="92" y="51"/>
                    <a:pt x="93" y="42"/>
                  </a:cubicBezTo>
                  <a:cubicBezTo>
                    <a:pt x="90" y="43"/>
                    <a:pt x="88" y="44"/>
                    <a:pt x="84" y="44"/>
                  </a:cubicBezTo>
                  <a:cubicBezTo>
                    <a:pt x="79" y="44"/>
                    <a:pt x="75" y="42"/>
                    <a:pt x="72" y="40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0"/>
                    <a:pt x="53" y="34"/>
                    <a:pt x="57" y="24"/>
                  </a:cubicBezTo>
                  <a:cubicBezTo>
                    <a:pt x="55" y="22"/>
                    <a:pt x="54" y="20"/>
                    <a:pt x="54" y="18"/>
                  </a:cubicBezTo>
                  <a:cubicBezTo>
                    <a:pt x="47" y="18"/>
                    <a:pt x="42" y="15"/>
                    <a:pt x="39" y="10"/>
                  </a:cubicBezTo>
                  <a:cubicBezTo>
                    <a:pt x="32" y="9"/>
                    <a:pt x="24" y="7"/>
                    <a:pt x="18" y="2"/>
                  </a:cubicBezTo>
                  <a:cubicBezTo>
                    <a:pt x="17" y="1"/>
                    <a:pt x="17" y="0"/>
                    <a:pt x="17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14"/>
                    <a:pt x="0" y="29"/>
                    <a:pt x="0" y="45"/>
                  </a:cubicBezTo>
                  <a:cubicBezTo>
                    <a:pt x="0" y="110"/>
                    <a:pt x="52" y="163"/>
                    <a:pt x="117" y="163"/>
                  </a:cubicBezTo>
                  <a:cubicBezTo>
                    <a:pt x="124" y="163"/>
                    <a:pt x="130" y="162"/>
                    <a:pt x="136" y="161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58"/>
                    <a:pt x="135" y="158"/>
                    <a:pt x="135" y="158"/>
                  </a:cubicBezTo>
                  <a:cubicBezTo>
                    <a:pt x="122" y="158"/>
                    <a:pt x="116" y="146"/>
                    <a:pt x="118" y="136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0" name="Freeform 10">
              <a:extLst>
                <a:ext uri="{FF2B5EF4-FFF2-40B4-BE49-F238E27FC236}">
                  <a16:creationId xmlns:a16="http://schemas.microsoft.com/office/drawing/2014/main" id="{271C1AB6-BD51-433C-91A2-F4C4244CDB0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1756" y="10567202"/>
              <a:ext cx="61200" cy="61200"/>
            </a:xfrm>
            <a:custGeom>
              <a:avLst/>
              <a:gdLst>
                <a:gd name="T0" fmla="*/ 143 w 150"/>
                <a:gd name="T1" fmla="*/ 133 h 133"/>
                <a:gd name="T2" fmla="*/ 139 w 150"/>
                <a:gd name="T3" fmla="*/ 132 h 133"/>
                <a:gd name="T4" fmla="*/ 44 w 150"/>
                <a:gd name="T5" fmla="*/ 36 h 133"/>
                <a:gd name="T6" fmla="*/ 43 w 150"/>
                <a:gd name="T7" fmla="*/ 36 h 133"/>
                <a:gd name="T8" fmla="*/ 42 w 150"/>
                <a:gd name="T9" fmla="*/ 36 h 133"/>
                <a:gd name="T10" fmla="*/ 1 w 150"/>
                <a:gd name="T11" fmla="*/ 77 h 133"/>
                <a:gd name="T12" fmla="*/ 1 w 150"/>
                <a:gd name="T13" fmla="*/ 73 h 133"/>
                <a:gd name="T14" fmla="*/ 9 w 150"/>
                <a:gd name="T15" fmla="*/ 46 h 133"/>
                <a:gd name="T16" fmla="*/ 27 w 150"/>
                <a:gd name="T17" fmla="*/ 20 h 133"/>
                <a:gd name="T18" fmla="*/ 25 w 150"/>
                <a:gd name="T19" fmla="*/ 17 h 133"/>
                <a:gd name="T20" fmla="*/ 34 w 150"/>
                <a:gd name="T21" fmla="*/ 8 h 133"/>
                <a:gd name="T22" fmla="*/ 37 w 150"/>
                <a:gd name="T23" fmla="*/ 10 h 133"/>
                <a:gd name="T24" fmla="*/ 46 w 150"/>
                <a:gd name="T25" fmla="*/ 2 h 133"/>
                <a:gd name="T26" fmla="*/ 49 w 150"/>
                <a:gd name="T27" fmla="*/ 0 h 133"/>
                <a:gd name="T28" fmla="*/ 53 w 150"/>
                <a:gd name="T29" fmla="*/ 2 h 133"/>
                <a:gd name="T30" fmla="*/ 61 w 150"/>
                <a:gd name="T31" fmla="*/ 10 h 133"/>
                <a:gd name="T32" fmla="*/ 61 w 150"/>
                <a:gd name="T33" fmla="*/ 17 h 133"/>
                <a:gd name="T34" fmla="*/ 53 w 150"/>
                <a:gd name="T35" fmla="*/ 25 h 133"/>
                <a:gd name="T36" fmla="*/ 53 w 150"/>
                <a:gd name="T37" fmla="*/ 26 h 133"/>
                <a:gd name="T38" fmla="*/ 53 w 150"/>
                <a:gd name="T39" fmla="*/ 27 h 133"/>
                <a:gd name="T40" fmla="*/ 149 w 150"/>
                <a:gd name="T41" fmla="*/ 122 h 133"/>
                <a:gd name="T42" fmla="*/ 150 w 150"/>
                <a:gd name="T43" fmla="*/ 126 h 133"/>
                <a:gd name="T44" fmla="*/ 149 w 150"/>
                <a:gd name="T45" fmla="*/ 130 h 133"/>
                <a:gd name="T46" fmla="*/ 147 w 150"/>
                <a:gd name="T47" fmla="*/ 132 h 133"/>
                <a:gd name="T48" fmla="*/ 143 w 150"/>
                <a:gd name="T49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0" h="133">
                  <a:moveTo>
                    <a:pt x="143" y="133"/>
                  </a:moveTo>
                  <a:cubicBezTo>
                    <a:pt x="142" y="133"/>
                    <a:pt x="140" y="133"/>
                    <a:pt x="139" y="132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3" y="36"/>
                    <a:pt x="43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2"/>
                    <a:pt x="0" y="64"/>
                    <a:pt x="9" y="46"/>
                  </a:cubicBezTo>
                  <a:cubicBezTo>
                    <a:pt x="12" y="39"/>
                    <a:pt x="18" y="31"/>
                    <a:pt x="27" y="20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41" y="6"/>
                    <a:pt x="44" y="3"/>
                    <a:pt x="46" y="2"/>
                  </a:cubicBezTo>
                  <a:cubicBezTo>
                    <a:pt x="47" y="1"/>
                    <a:pt x="48" y="0"/>
                    <a:pt x="49" y="0"/>
                  </a:cubicBezTo>
                  <a:cubicBezTo>
                    <a:pt x="51" y="0"/>
                    <a:pt x="52" y="1"/>
                    <a:pt x="53" y="2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3" y="12"/>
                    <a:pt x="63" y="15"/>
                    <a:pt x="61" y="17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6"/>
                  </a:cubicBezTo>
                  <a:cubicBezTo>
                    <a:pt x="53" y="26"/>
                    <a:pt x="53" y="27"/>
                    <a:pt x="53" y="27"/>
                  </a:cubicBezTo>
                  <a:cubicBezTo>
                    <a:pt x="149" y="122"/>
                    <a:pt x="149" y="122"/>
                    <a:pt x="149" y="122"/>
                  </a:cubicBezTo>
                  <a:cubicBezTo>
                    <a:pt x="150" y="123"/>
                    <a:pt x="150" y="125"/>
                    <a:pt x="150" y="126"/>
                  </a:cubicBezTo>
                  <a:cubicBezTo>
                    <a:pt x="150" y="127"/>
                    <a:pt x="150" y="129"/>
                    <a:pt x="149" y="130"/>
                  </a:cubicBezTo>
                  <a:cubicBezTo>
                    <a:pt x="147" y="132"/>
                    <a:pt x="147" y="132"/>
                    <a:pt x="147" y="132"/>
                  </a:cubicBezTo>
                  <a:cubicBezTo>
                    <a:pt x="146" y="133"/>
                    <a:pt x="144" y="133"/>
                    <a:pt x="143" y="133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3" name="TextBox 162">
            <a:extLst>
              <a:ext uri="{FF2B5EF4-FFF2-40B4-BE49-F238E27FC236}">
                <a16:creationId xmlns:a16="http://schemas.microsoft.com/office/drawing/2014/main" id="{7DD13416-D214-44CD-925D-5106108F2A44}"/>
              </a:ext>
            </a:extLst>
          </p:cNvPr>
          <p:cNvSpPr txBox="1"/>
          <p:nvPr/>
        </p:nvSpPr>
        <p:spPr>
          <a:xfrm>
            <a:off x="6395136" y="3029589"/>
            <a:ext cx="35860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Добыча металлов (без обогащения </a:t>
            </a:r>
            <a:r>
              <a:rPr lang="en-US" sz="1000" dirty="0">
                <a:latin typeface="Akrobat" panose="00000600000000000000" pitchFamily="50" charset="-52"/>
                <a:cs typeface="Times New Roman" pitchFamily="18" charset="0"/>
              </a:rPr>
              <a:t>/</a:t>
            </a:r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 переработки)</a:t>
            </a:r>
          </a:p>
        </p:txBody>
      </p:sp>
      <p:grpSp>
        <p:nvGrpSpPr>
          <p:cNvPr id="164" name="Group 856">
            <a:extLst>
              <a:ext uri="{FF2B5EF4-FFF2-40B4-BE49-F238E27FC236}">
                <a16:creationId xmlns:a16="http://schemas.microsoft.com/office/drawing/2014/main" id="{F38381B1-8DE5-4A13-B4BF-3A18DB473457}"/>
              </a:ext>
            </a:extLst>
          </p:cNvPr>
          <p:cNvGrpSpPr/>
          <p:nvPr/>
        </p:nvGrpSpPr>
        <p:grpSpPr>
          <a:xfrm>
            <a:off x="6067578" y="2938713"/>
            <a:ext cx="237318" cy="263655"/>
            <a:chOff x="6531184" y="10532317"/>
            <a:chExt cx="144000" cy="144000"/>
          </a:xfrm>
        </p:grpSpPr>
        <p:grpSp>
          <p:nvGrpSpPr>
            <p:cNvPr id="177" name="Group 857">
              <a:extLst>
                <a:ext uri="{FF2B5EF4-FFF2-40B4-BE49-F238E27FC236}">
                  <a16:creationId xmlns:a16="http://schemas.microsoft.com/office/drawing/2014/main" id="{64307C72-9FE5-4358-AA3E-DFA08AAA38CF}"/>
                </a:ext>
              </a:extLst>
            </p:cNvPr>
            <p:cNvGrpSpPr/>
            <p:nvPr/>
          </p:nvGrpSpPr>
          <p:grpSpPr>
            <a:xfrm>
              <a:off x="6531184" y="10532317"/>
              <a:ext cx="144000" cy="144000"/>
              <a:chOff x="5578929" y="1841954"/>
              <a:chExt cx="522514" cy="522514"/>
            </a:xfrm>
          </p:grpSpPr>
          <p:sp>
            <p:nvSpPr>
              <p:cNvPr id="181" name="Teardrop 938">
                <a:extLst>
                  <a:ext uri="{FF2B5EF4-FFF2-40B4-BE49-F238E27FC236}">
                    <a16:creationId xmlns:a16="http://schemas.microsoft.com/office/drawing/2014/main" id="{5532AD0C-3FEE-4090-9C39-EDEE6C587A15}"/>
                  </a:ext>
                </a:extLst>
              </p:cNvPr>
              <p:cNvSpPr/>
              <p:nvPr/>
            </p:nvSpPr>
            <p:spPr bwMode="ltGray">
              <a:xfrm rot="8100000">
                <a:off x="5578929" y="1841954"/>
                <a:ext cx="522514" cy="522514"/>
              </a:xfrm>
              <a:prstGeom prst="teardrop">
                <a:avLst>
                  <a:gd name="adj" fmla="val 128847"/>
                </a:avLst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82" name="Group 18">
                <a:extLst>
                  <a:ext uri="{FF2B5EF4-FFF2-40B4-BE49-F238E27FC236}">
                    <a16:creationId xmlns:a16="http://schemas.microsoft.com/office/drawing/2014/main" id="{58BE5A2B-F7B5-4086-84A4-2B35ADDA401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850451" y="2017734"/>
                <a:ext cx="81957" cy="103624"/>
                <a:chOff x="3619" y="1295"/>
                <a:chExt cx="87" cy="110"/>
              </a:xfrm>
              <a:solidFill>
                <a:schemeClr val="accent4"/>
              </a:solidFill>
            </p:grpSpPr>
            <p:sp>
              <p:nvSpPr>
                <p:cNvPr id="183" name="Freeform 20">
                  <a:extLst>
                    <a:ext uri="{FF2B5EF4-FFF2-40B4-BE49-F238E27FC236}">
                      <a16:creationId xmlns:a16="http://schemas.microsoft.com/office/drawing/2014/main" id="{7146AB38-2AB7-4AB7-9F0B-69EABB9F99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75" y="1295"/>
                  <a:ext cx="31" cy="31"/>
                </a:xfrm>
                <a:custGeom>
                  <a:avLst/>
                  <a:gdLst>
                    <a:gd name="T0" fmla="*/ 86 w 297"/>
                    <a:gd name="T1" fmla="*/ 0 h 297"/>
                    <a:gd name="T2" fmla="*/ 213 w 297"/>
                    <a:gd name="T3" fmla="*/ 0 h 297"/>
                    <a:gd name="T4" fmla="*/ 297 w 297"/>
                    <a:gd name="T5" fmla="*/ 84 h 297"/>
                    <a:gd name="T6" fmla="*/ 297 w 297"/>
                    <a:gd name="T7" fmla="*/ 212 h 297"/>
                    <a:gd name="T8" fmla="*/ 213 w 297"/>
                    <a:gd name="T9" fmla="*/ 297 h 297"/>
                    <a:gd name="T10" fmla="*/ 84 w 297"/>
                    <a:gd name="T11" fmla="*/ 297 h 297"/>
                    <a:gd name="T12" fmla="*/ 0 w 297"/>
                    <a:gd name="T13" fmla="*/ 212 h 297"/>
                    <a:gd name="T14" fmla="*/ 0 w 297"/>
                    <a:gd name="T15" fmla="*/ 86 h 297"/>
                    <a:gd name="T16" fmla="*/ 86 w 297"/>
                    <a:gd name="T17" fmla="*/ 0 h 2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7" h="297">
                      <a:moveTo>
                        <a:pt x="86" y="0"/>
                      </a:moveTo>
                      <a:lnTo>
                        <a:pt x="213" y="0"/>
                      </a:lnTo>
                      <a:lnTo>
                        <a:pt x="297" y="84"/>
                      </a:lnTo>
                      <a:lnTo>
                        <a:pt x="297" y="212"/>
                      </a:lnTo>
                      <a:lnTo>
                        <a:pt x="213" y="297"/>
                      </a:lnTo>
                      <a:lnTo>
                        <a:pt x="84" y="297"/>
                      </a:lnTo>
                      <a:lnTo>
                        <a:pt x="0" y="212"/>
                      </a:lnTo>
                      <a:lnTo>
                        <a:pt x="0" y="86"/>
                      </a:lnTo>
                      <a:lnTo>
                        <a:pt x="8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84" name="Freeform 21">
                  <a:extLst>
                    <a:ext uri="{FF2B5EF4-FFF2-40B4-BE49-F238E27FC236}">
                      <a16:creationId xmlns:a16="http://schemas.microsoft.com/office/drawing/2014/main" id="{9C99AFB0-81CF-46E5-8FEB-721ADBD61B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46" y="1313"/>
                  <a:ext cx="19" cy="19"/>
                </a:xfrm>
                <a:custGeom>
                  <a:avLst/>
                  <a:gdLst>
                    <a:gd name="T0" fmla="*/ 53 w 180"/>
                    <a:gd name="T1" fmla="*/ 0 h 179"/>
                    <a:gd name="T2" fmla="*/ 129 w 180"/>
                    <a:gd name="T3" fmla="*/ 0 h 179"/>
                    <a:gd name="T4" fmla="*/ 180 w 180"/>
                    <a:gd name="T5" fmla="*/ 51 h 179"/>
                    <a:gd name="T6" fmla="*/ 180 w 180"/>
                    <a:gd name="T7" fmla="*/ 129 h 179"/>
                    <a:gd name="T8" fmla="*/ 129 w 180"/>
                    <a:gd name="T9" fmla="*/ 179 h 179"/>
                    <a:gd name="T10" fmla="*/ 51 w 180"/>
                    <a:gd name="T11" fmla="*/ 179 h 179"/>
                    <a:gd name="T12" fmla="*/ 0 w 180"/>
                    <a:gd name="T13" fmla="*/ 129 h 179"/>
                    <a:gd name="T14" fmla="*/ 0 w 180"/>
                    <a:gd name="T15" fmla="*/ 52 h 179"/>
                    <a:gd name="T16" fmla="*/ 53 w 180"/>
                    <a:gd name="T17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0" h="179">
                      <a:moveTo>
                        <a:pt x="53" y="0"/>
                      </a:moveTo>
                      <a:lnTo>
                        <a:pt x="129" y="0"/>
                      </a:lnTo>
                      <a:lnTo>
                        <a:pt x="180" y="51"/>
                      </a:lnTo>
                      <a:lnTo>
                        <a:pt x="180" y="129"/>
                      </a:lnTo>
                      <a:lnTo>
                        <a:pt x="129" y="179"/>
                      </a:lnTo>
                      <a:lnTo>
                        <a:pt x="51" y="179"/>
                      </a:lnTo>
                      <a:lnTo>
                        <a:pt x="0" y="129"/>
                      </a:lnTo>
                      <a:lnTo>
                        <a:pt x="0" y="52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85" name="Freeform 22">
                  <a:extLst>
                    <a:ext uri="{FF2B5EF4-FFF2-40B4-BE49-F238E27FC236}">
                      <a16:creationId xmlns:a16="http://schemas.microsoft.com/office/drawing/2014/main" id="{163311ED-1E7D-4582-9DC2-9523188333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3" y="1347"/>
                  <a:ext cx="16" cy="15"/>
                </a:xfrm>
                <a:custGeom>
                  <a:avLst/>
                  <a:gdLst>
                    <a:gd name="T0" fmla="*/ 44 w 149"/>
                    <a:gd name="T1" fmla="*/ 0 h 148"/>
                    <a:gd name="T2" fmla="*/ 107 w 149"/>
                    <a:gd name="T3" fmla="*/ 0 h 148"/>
                    <a:gd name="T4" fmla="*/ 149 w 149"/>
                    <a:gd name="T5" fmla="*/ 42 h 148"/>
                    <a:gd name="T6" fmla="*/ 149 w 149"/>
                    <a:gd name="T7" fmla="*/ 106 h 148"/>
                    <a:gd name="T8" fmla="*/ 107 w 149"/>
                    <a:gd name="T9" fmla="*/ 148 h 148"/>
                    <a:gd name="T10" fmla="*/ 42 w 149"/>
                    <a:gd name="T11" fmla="*/ 148 h 148"/>
                    <a:gd name="T12" fmla="*/ 0 w 149"/>
                    <a:gd name="T13" fmla="*/ 106 h 148"/>
                    <a:gd name="T14" fmla="*/ 0 w 149"/>
                    <a:gd name="T15" fmla="*/ 43 h 148"/>
                    <a:gd name="T16" fmla="*/ 44 w 149"/>
                    <a:gd name="T17" fmla="*/ 0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9" h="148">
                      <a:moveTo>
                        <a:pt x="44" y="0"/>
                      </a:moveTo>
                      <a:lnTo>
                        <a:pt x="107" y="0"/>
                      </a:lnTo>
                      <a:lnTo>
                        <a:pt x="149" y="42"/>
                      </a:lnTo>
                      <a:lnTo>
                        <a:pt x="149" y="106"/>
                      </a:lnTo>
                      <a:lnTo>
                        <a:pt x="107" y="148"/>
                      </a:lnTo>
                      <a:lnTo>
                        <a:pt x="42" y="148"/>
                      </a:lnTo>
                      <a:lnTo>
                        <a:pt x="0" y="106"/>
                      </a:lnTo>
                      <a:lnTo>
                        <a:pt x="0" y="43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86" name="Freeform 23">
                  <a:extLst>
                    <a:ext uri="{FF2B5EF4-FFF2-40B4-BE49-F238E27FC236}">
                      <a16:creationId xmlns:a16="http://schemas.microsoft.com/office/drawing/2014/main" id="{7896B374-69C2-40CA-A289-92B4FF3103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9" y="1389"/>
                  <a:ext cx="16" cy="16"/>
                </a:xfrm>
                <a:custGeom>
                  <a:avLst/>
                  <a:gdLst>
                    <a:gd name="T0" fmla="*/ 43 w 149"/>
                    <a:gd name="T1" fmla="*/ 0 h 149"/>
                    <a:gd name="T2" fmla="*/ 107 w 149"/>
                    <a:gd name="T3" fmla="*/ 0 h 149"/>
                    <a:gd name="T4" fmla="*/ 149 w 149"/>
                    <a:gd name="T5" fmla="*/ 43 h 149"/>
                    <a:gd name="T6" fmla="*/ 149 w 149"/>
                    <a:gd name="T7" fmla="*/ 107 h 149"/>
                    <a:gd name="T8" fmla="*/ 107 w 149"/>
                    <a:gd name="T9" fmla="*/ 149 h 149"/>
                    <a:gd name="T10" fmla="*/ 42 w 149"/>
                    <a:gd name="T11" fmla="*/ 149 h 149"/>
                    <a:gd name="T12" fmla="*/ 0 w 149"/>
                    <a:gd name="T13" fmla="*/ 107 h 149"/>
                    <a:gd name="T14" fmla="*/ 0 w 149"/>
                    <a:gd name="T15" fmla="*/ 44 h 149"/>
                    <a:gd name="T16" fmla="*/ 43 w 149"/>
                    <a:gd name="T17" fmla="*/ 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9" h="149">
                      <a:moveTo>
                        <a:pt x="43" y="0"/>
                      </a:moveTo>
                      <a:lnTo>
                        <a:pt x="107" y="0"/>
                      </a:lnTo>
                      <a:lnTo>
                        <a:pt x="149" y="43"/>
                      </a:lnTo>
                      <a:lnTo>
                        <a:pt x="149" y="107"/>
                      </a:lnTo>
                      <a:lnTo>
                        <a:pt x="107" y="149"/>
                      </a:lnTo>
                      <a:lnTo>
                        <a:pt x="42" y="149"/>
                      </a:lnTo>
                      <a:lnTo>
                        <a:pt x="0" y="107"/>
                      </a:lnTo>
                      <a:lnTo>
                        <a:pt x="0" y="44"/>
                      </a:lnTo>
                      <a:lnTo>
                        <a:pt x="4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sp>
          <p:nvSpPr>
            <p:cNvPr id="178" name="Oval 876">
              <a:extLst>
                <a:ext uri="{FF2B5EF4-FFF2-40B4-BE49-F238E27FC236}">
                  <a16:creationId xmlns:a16="http://schemas.microsoft.com/office/drawing/2014/main" id="{C4A8666A-33EC-4274-9E7F-780FD8CD626F}"/>
                </a:ext>
              </a:extLst>
            </p:cNvPr>
            <p:cNvSpPr/>
            <p:nvPr/>
          </p:nvSpPr>
          <p:spPr bwMode="ltGray">
            <a:xfrm>
              <a:off x="6542515" y="10544269"/>
              <a:ext cx="119500" cy="1195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9" name="Freeform 9">
              <a:extLst>
                <a:ext uri="{FF2B5EF4-FFF2-40B4-BE49-F238E27FC236}">
                  <a16:creationId xmlns:a16="http://schemas.microsoft.com/office/drawing/2014/main" id="{CB71A04E-98E4-45C4-81D6-6EFDAB51C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8109" y="10583501"/>
              <a:ext cx="72000" cy="72000"/>
            </a:xfrm>
            <a:custGeom>
              <a:avLst/>
              <a:gdLst>
                <a:gd name="T0" fmla="*/ 118 w 136"/>
                <a:gd name="T1" fmla="*/ 136 h 163"/>
                <a:gd name="T2" fmla="*/ 118 w 136"/>
                <a:gd name="T3" fmla="*/ 128 h 163"/>
                <a:gd name="T4" fmla="*/ 114 w 136"/>
                <a:gd name="T5" fmla="*/ 101 h 163"/>
                <a:gd name="T6" fmla="*/ 116 w 136"/>
                <a:gd name="T7" fmla="*/ 90 h 163"/>
                <a:gd name="T8" fmla="*/ 113 w 136"/>
                <a:gd name="T9" fmla="*/ 76 h 163"/>
                <a:gd name="T10" fmla="*/ 108 w 136"/>
                <a:gd name="T11" fmla="*/ 62 h 163"/>
                <a:gd name="T12" fmla="*/ 93 w 136"/>
                <a:gd name="T13" fmla="*/ 42 h 163"/>
                <a:gd name="T14" fmla="*/ 84 w 136"/>
                <a:gd name="T15" fmla="*/ 44 h 163"/>
                <a:gd name="T16" fmla="*/ 72 w 136"/>
                <a:gd name="T17" fmla="*/ 40 h 163"/>
                <a:gd name="T18" fmla="*/ 54 w 136"/>
                <a:gd name="T19" fmla="*/ 58 h 163"/>
                <a:gd name="T20" fmla="*/ 53 w 136"/>
                <a:gd name="T21" fmla="*/ 41 h 163"/>
                <a:gd name="T22" fmla="*/ 57 w 136"/>
                <a:gd name="T23" fmla="*/ 24 h 163"/>
                <a:gd name="T24" fmla="*/ 54 w 136"/>
                <a:gd name="T25" fmla="*/ 18 h 163"/>
                <a:gd name="T26" fmla="*/ 39 w 136"/>
                <a:gd name="T27" fmla="*/ 10 h 163"/>
                <a:gd name="T28" fmla="*/ 18 w 136"/>
                <a:gd name="T29" fmla="*/ 2 h 163"/>
                <a:gd name="T30" fmla="*/ 17 w 136"/>
                <a:gd name="T31" fmla="*/ 0 h 163"/>
                <a:gd name="T32" fmla="*/ 9 w 136"/>
                <a:gd name="T33" fmla="*/ 0 h 163"/>
                <a:gd name="T34" fmla="*/ 0 w 136"/>
                <a:gd name="T35" fmla="*/ 45 h 163"/>
                <a:gd name="T36" fmla="*/ 117 w 136"/>
                <a:gd name="T37" fmla="*/ 163 h 163"/>
                <a:gd name="T38" fmla="*/ 136 w 136"/>
                <a:gd name="T39" fmla="*/ 161 h 163"/>
                <a:gd name="T40" fmla="*/ 136 w 136"/>
                <a:gd name="T41" fmla="*/ 158 h 163"/>
                <a:gd name="T42" fmla="*/ 135 w 136"/>
                <a:gd name="T43" fmla="*/ 158 h 163"/>
                <a:gd name="T44" fmla="*/ 118 w 136"/>
                <a:gd name="T45" fmla="*/ 13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6" h="163">
                  <a:moveTo>
                    <a:pt x="118" y="136"/>
                  </a:moveTo>
                  <a:cubicBezTo>
                    <a:pt x="117" y="134"/>
                    <a:pt x="118" y="131"/>
                    <a:pt x="118" y="128"/>
                  </a:cubicBezTo>
                  <a:cubicBezTo>
                    <a:pt x="109" y="123"/>
                    <a:pt x="108" y="109"/>
                    <a:pt x="114" y="101"/>
                  </a:cubicBezTo>
                  <a:cubicBezTo>
                    <a:pt x="114" y="97"/>
                    <a:pt x="114" y="93"/>
                    <a:pt x="116" y="90"/>
                  </a:cubicBezTo>
                  <a:cubicBezTo>
                    <a:pt x="113" y="86"/>
                    <a:pt x="112" y="81"/>
                    <a:pt x="113" y="76"/>
                  </a:cubicBezTo>
                  <a:cubicBezTo>
                    <a:pt x="109" y="72"/>
                    <a:pt x="108" y="67"/>
                    <a:pt x="108" y="62"/>
                  </a:cubicBezTo>
                  <a:cubicBezTo>
                    <a:pt x="96" y="61"/>
                    <a:pt x="92" y="51"/>
                    <a:pt x="93" y="42"/>
                  </a:cubicBezTo>
                  <a:cubicBezTo>
                    <a:pt x="90" y="43"/>
                    <a:pt x="88" y="44"/>
                    <a:pt x="84" y="44"/>
                  </a:cubicBezTo>
                  <a:cubicBezTo>
                    <a:pt x="79" y="44"/>
                    <a:pt x="75" y="42"/>
                    <a:pt x="72" y="40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0"/>
                    <a:pt x="53" y="34"/>
                    <a:pt x="57" y="24"/>
                  </a:cubicBezTo>
                  <a:cubicBezTo>
                    <a:pt x="55" y="22"/>
                    <a:pt x="54" y="20"/>
                    <a:pt x="54" y="18"/>
                  </a:cubicBezTo>
                  <a:cubicBezTo>
                    <a:pt x="47" y="18"/>
                    <a:pt x="42" y="15"/>
                    <a:pt x="39" y="10"/>
                  </a:cubicBezTo>
                  <a:cubicBezTo>
                    <a:pt x="32" y="9"/>
                    <a:pt x="24" y="7"/>
                    <a:pt x="18" y="2"/>
                  </a:cubicBezTo>
                  <a:cubicBezTo>
                    <a:pt x="17" y="1"/>
                    <a:pt x="17" y="0"/>
                    <a:pt x="17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14"/>
                    <a:pt x="0" y="29"/>
                    <a:pt x="0" y="45"/>
                  </a:cubicBezTo>
                  <a:cubicBezTo>
                    <a:pt x="0" y="110"/>
                    <a:pt x="52" y="163"/>
                    <a:pt x="117" y="163"/>
                  </a:cubicBezTo>
                  <a:cubicBezTo>
                    <a:pt x="124" y="163"/>
                    <a:pt x="130" y="162"/>
                    <a:pt x="136" y="161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58"/>
                    <a:pt x="135" y="158"/>
                    <a:pt x="135" y="158"/>
                  </a:cubicBezTo>
                  <a:cubicBezTo>
                    <a:pt x="122" y="158"/>
                    <a:pt x="116" y="146"/>
                    <a:pt x="118" y="1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0" name="Freeform 10">
              <a:extLst>
                <a:ext uri="{FF2B5EF4-FFF2-40B4-BE49-F238E27FC236}">
                  <a16:creationId xmlns:a16="http://schemas.microsoft.com/office/drawing/2014/main" id="{42115F91-153E-4140-BF12-7078706C15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1756" y="10567202"/>
              <a:ext cx="61200" cy="61200"/>
            </a:xfrm>
            <a:custGeom>
              <a:avLst/>
              <a:gdLst>
                <a:gd name="T0" fmla="*/ 143 w 150"/>
                <a:gd name="T1" fmla="*/ 133 h 133"/>
                <a:gd name="T2" fmla="*/ 139 w 150"/>
                <a:gd name="T3" fmla="*/ 132 h 133"/>
                <a:gd name="T4" fmla="*/ 44 w 150"/>
                <a:gd name="T5" fmla="*/ 36 h 133"/>
                <a:gd name="T6" fmla="*/ 43 w 150"/>
                <a:gd name="T7" fmla="*/ 36 h 133"/>
                <a:gd name="T8" fmla="*/ 42 w 150"/>
                <a:gd name="T9" fmla="*/ 36 h 133"/>
                <a:gd name="T10" fmla="*/ 1 w 150"/>
                <a:gd name="T11" fmla="*/ 77 h 133"/>
                <a:gd name="T12" fmla="*/ 1 w 150"/>
                <a:gd name="T13" fmla="*/ 73 h 133"/>
                <a:gd name="T14" fmla="*/ 9 w 150"/>
                <a:gd name="T15" fmla="*/ 46 h 133"/>
                <a:gd name="T16" fmla="*/ 27 w 150"/>
                <a:gd name="T17" fmla="*/ 20 h 133"/>
                <a:gd name="T18" fmla="*/ 25 w 150"/>
                <a:gd name="T19" fmla="*/ 17 h 133"/>
                <a:gd name="T20" fmla="*/ 34 w 150"/>
                <a:gd name="T21" fmla="*/ 8 h 133"/>
                <a:gd name="T22" fmla="*/ 37 w 150"/>
                <a:gd name="T23" fmla="*/ 10 h 133"/>
                <a:gd name="T24" fmla="*/ 46 w 150"/>
                <a:gd name="T25" fmla="*/ 2 h 133"/>
                <a:gd name="T26" fmla="*/ 49 w 150"/>
                <a:gd name="T27" fmla="*/ 0 h 133"/>
                <a:gd name="T28" fmla="*/ 53 w 150"/>
                <a:gd name="T29" fmla="*/ 2 h 133"/>
                <a:gd name="T30" fmla="*/ 61 w 150"/>
                <a:gd name="T31" fmla="*/ 10 h 133"/>
                <a:gd name="T32" fmla="*/ 61 w 150"/>
                <a:gd name="T33" fmla="*/ 17 h 133"/>
                <a:gd name="T34" fmla="*/ 53 w 150"/>
                <a:gd name="T35" fmla="*/ 25 h 133"/>
                <a:gd name="T36" fmla="*/ 53 w 150"/>
                <a:gd name="T37" fmla="*/ 26 h 133"/>
                <a:gd name="T38" fmla="*/ 53 w 150"/>
                <a:gd name="T39" fmla="*/ 27 h 133"/>
                <a:gd name="T40" fmla="*/ 149 w 150"/>
                <a:gd name="T41" fmla="*/ 122 h 133"/>
                <a:gd name="T42" fmla="*/ 150 w 150"/>
                <a:gd name="T43" fmla="*/ 126 h 133"/>
                <a:gd name="T44" fmla="*/ 149 w 150"/>
                <a:gd name="T45" fmla="*/ 130 h 133"/>
                <a:gd name="T46" fmla="*/ 147 w 150"/>
                <a:gd name="T47" fmla="*/ 132 h 133"/>
                <a:gd name="T48" fmla="*/ 143 w 150"/>
                <a:gd name="T49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0" h="133">
                  <a:moveTo>
                    <a:pt x="143" y="133"/>
                  </a:moveTo>
                  <a:cubicBezTo>
                    <a:pt x="142" y="133"/>
                    <a:pt x="140" y="133"/>
                    <a:pt x="139" y="132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3" y="36"/>
                    <a:pt x="43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2"/>
                    <a:pt x="0" y="64"/>
                    <a:pt x="9" y="46"/>
                  </a:cubicBezTo>
                  <a:cubicBezTo>
                    <a:pt x="12" y="39"/>
                    <a:pt x="18" y="31"/>
                    <a:pt x="27" y="20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41" y="6"/>
                    <a:pt x="44" y="3"/>
                    <a:pt x="46" y="2"/>
                  </a:cubicBezTo>
                  <a:cubicBezTo>
                    <a:pt x="47" y="1"/>
                    <a:pt x="48" y="0"/>
                    <a:pt x="49" y="0"/>
                  </a:cubicBezTo>
                  <a:cubicBezTo>
                    <a:pt x="51" y="0"/>
                    <a:pt x="52" y="1"/>
                    <a:pt x="53" y="2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3" y="12"/>
                    <a:pt x="63" y="15"/>
                    <a:pt x="61" y="17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6"/>
                  </a:cubicBezTo>
                  <a:cubicBezTo>
                    <a:pt x="53" y="26"/>
                    <a:pt x="53" y="27"/>
                    <a:pt x="53" y="27"/>
                  </a:cubicBezTo>
                  <a:cubicBezTo>
                    <a:pt x="149" y="122"/>
                    <a:pt x="149" y="122"/>
                    <a:pt x="149" y="122"/>
                  </a:cubicBezTo>
                  <a:cubicBezTo>
                    <a:pt x="150" y="123"/>
                    <a:pt x="150" y="125"/>
                    <a:pt x="150" y="126"/>
                  </a:cubicBezTo>
                  <a:cubicBezTo>
                    <a:pt x="150" y="127"/>
                    <a:pt x="150" y="129"/>
                    <a:pt x="149" y="130"/>
                  </a:cubicBezTo>
                  <a:cubicBezTo>
                    <a:pt x="147" y="132"/>
                    <a:pt x="147" y="132"/>
                    <a:pt x="147" y="132"/>
                  </a:cubicBezTo>
                  <a:cubicBezTo>
                    <a:pt x="146" y="133"/>
                    <a:pt x="144" y="133"/>
                    <a:pt x="143" y="1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5" name="Group 1088">
            <a:extLst>
              <a:ext uri="{FF2B5EF4-FFF2-40B4-BE49-F238E27FC236}">
                <a16:creationId xmlns:a16="http://schemas.microsoft.com/office/drawing/2014/main" id="{6EF62496-C015-446D-B418-F4C91A32F7BE}"/>
              </a:ext>
            </a:extLst>
          </p:cNvPr>
          <p:cNvGrpSpPr/>
          <p:nvPr/>
        </p:nvGrpSpPr>
        <p:grpSpPr>
          <a:xfrm>
            <a:off x="6066288" y="4193877"/>
            <a:ext cx="237318" cy="263655"/>
            <a:chOff x="6531184" y="10532317"/>
            <a:chExt cx="144000" cy="144000"/>
          </a:xfrm>
        </p:grpSpPr>
        <p:grpSp>
          <p:nvGrpSpPr>
            <p:cNvPr id="167" name="Group 1089">
              <a:extLst>
                <a:ext uri="{FF2B5EF4-FFF2-40B4-BE49-F238E27FC236}">
                  <a16:creationId xmlns:a16="http://schemas.microsoft.com/office/drawing/2014/main" id="{4D14F86B-5C98-4E55-84CC-AEA8048E4CCA}"/>
                </a:ext>
              </a:extLst>
            </p:cNvPr>
            <p:cNvGrpSpPr/>
            <p:nvPr/>
          </p:nvGrpSpPr>
          <p:grpSpPr>
            <a:xfrm>
              <a:off x="6531184" y="10532317"/>
              <a:ext cx="144000" cy="144000"/>
              <a:chOff x="5578929" y="1841954"/>
              <a:chExt cx="522514" cy="522514"/>
            </a:xfrm>
          </p:grpSpPr>
          <p:sp>
            <p:nvSpPr>
              <p:cNvPr id="171" name="Teardrop 1093">
                <a:extLst>
                  <a:ext uri="{FF2B5EF4-FFF2-40B4-BE49-F238E27FC236}">
                    <a16:creationId xmlns:a16="http://schemas.microsoft.com/office/drawing/2014/main" id="{47602EB6-208C-4505-9CE6-710E8F70C8EA}"/>
                  </a:ext>
                </a:extLst>
              </p:cNvPr>
              <p:cNvSpPr/>
              <p:nvPr/>
            </p:nvSpPr>
            <p:spPr bwMode="ltGray">
              <a:xfrm rot="8100000">
                <a:off x="5578929" y="1841954"/>
                <a:ext cx="522514" cy="522514"/>
              </a:xfrm>
              <a:prstGeom prst="teardrop">
                <a:avLst>
                  <a:gd name="adj" fmla="val 128847"/>
                </a:avLst>
              </a:prstGeom>
              <a:solidFill>
                <a:srgbClr val="997BB8"/>
              </a:solidFill>
              <a:ln w="3175">
                <a:solidFill>
                  <a:srgbClr val="997B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72" name="Group 18">
                <a:extLst>
                  <a:ext uri="{FF2B5EF4-FFF2-40B4-BE49-F238E27FC236}">
                    <a16:creationId xmlns:a16="http://schemas.microsoft.com/office/drawing/2014/main" id="{CFC34649-527D-4260-8D5E-149BC4CE9E6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850451" y="2017734"/>
                <a:ext cx="81957" cy="103624"/>
                <a:chOff x="3619" y="1295"/>
                <a:chExt cx="87" cy="110"/>
              </a:xfrm>
              <a:solidFill>
                <a:schemeClr val="accent4"/>
              </a:solidFill>
            </p:grpSpPr>
            <p:sp>
              <p:nvSpPr>
                <p:cNvPr id="173" name="Freeform 20">
                  <a:extLst>
                    <a:ext uri="{FF2B5EF4-FFF2-40B4-BE49-F238E27FC236}">
                      <a16:creationId xmlns:a16="http://schemas.microsoft.com/office/drawing/2014/main" id="{544DEC57-56A6-4CE2-B7ED-350026E00C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75" y="1295"/>
                  <a:ext cx="31" cy="31"/>
                </a:xfrm>
                <a:custGeom>
                  <a:avLst/>
                  <a:gdLst>
                    <a:gd name="T0" fmla="*/ 86 w 297"/>
                    <a:gd name="T1" fmla="*/ 0 h 297"/>
                    <a:gd name="T2" fmla="*/ 213 w 297"/>
                    <a:gd name="T3" fmla="*/ 0 h 297"/>
                    <a:gd name="T4" fmla="*/ 297 w 297"/>
                    <a:gd name="T5" fmla="*/ 84 h 297"/>
                    <a:gd name="T6" fmla="*/ 297 w 297"/>
                    <a:gd name="T7" fmla="*/ 212 h 297"/>
                    <a:gd name="T8" fmla="*/ 213 w 297"/>
                    <a:gd name="T9" fmla="*/ 297 h 297"/>
                    <a:gd name="T10" fmla="*/ 84 w 297"/>
                    <a:gd name="T11" fmla="*/ 297 h 297"/>
                    <a:gd name="T12" fmla="*/ 0 w 297"/>
                    <a:gd name="T13" fmla="*/ 212 h 297"/>
                    <a:gd name="T14" fmla="*/ 0 w 297"/>
                    <a:gd name="T15" fmla="*/ 86 h 297"/>
                    <a:gd name="T16" fmla="*/ 86 w 297"/>
                    <a:gd name="T17" fmla="*/ 0 h 2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7" h="297">
                      <a:moveTo>
                        <a:pt x="86" y="0"/>
                      </a:moveTo>
                      <a:lnTo>
                        <a:pt x="213" y="0"/>
                      </a:lnTo>
                      <a:lnTo>
                        <a:pt x="297" y="84"/>
                      </a:lnTo>
                      <a:lnTo>
                        <a:pt x="297" y="212"/>
                      </a:lnTo>
                      <a:lnTo>
                        <a:pt x="213" y="297"/>
                      </a:lnTo>
                      <a:lnTo>
                        <a:pt x="84" y="297"/>
                      </a:lnTo>
                      <a:lnTo>
                        <a:pt x="0" y="212"/>
                      </a:lnTo>
                      <a:lnTo>
                        <a:pt x="0" y="86"/>
                      </a:lnTo>
                      <a:lnTo>
                        <a:pt x="8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" name="Freeform 21">
                  <a:extLst>
                    <a:ext uri="{FF2B5EF4-FFF2-40B4-BE49-F238E27FC236}">
                      <a16:creationId xmlns:a16="http://schemas.microsoft.com/office/drawing/2014/main" id="{4178221D-7B49-42AB-9C63-4D2F4C8658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46" y="1313"/>
                  <a:ext cx="19" cy="19"/>
                </a:xfrm>
                <a:custGeom>
                  <a:avLst/>
                  <a:gdLst>
                    <a:gd name="T0" fmla="*/ 53 w 180"/>
                    <a:gd name="T1" fmla="*/ 0 h 179"/>
                    <a:gd name="T2" fmla="*/ 129 w 180"/>
                    <a:gd name="T3" fmla="*/ 0 h 179"/>
                    <a:gd name="T4" fmla="*/ 180 w 180"/>
                    <a:gd name="T5" fmla="*/ 51 h 179"/>
                    <a:gd name="T6" fmla="*/ 180 w 180"/>
                    <a:gd name="T7" fmla="*/ 129 h 179"/>
                    <a:gd name="T8" fmla="*/ 129 w 180"/>
                    <a:gd name="T9" fmla="*/ 179 h 179"/>
                    <a:gd name="T10" fmla="*/ 51 w 180"/>
                    <a:gd name="T11" fmla="*/ 179 h 179"/>
                    <a:gd name="T12" fmla="*/ 0 w 180"/>
                    <a:gd name="T13" fmla="*/ 129 h 179"/>
                    <a:gd name="T14" fmla="*/ 0 w 180"/>
                    <a:gd name="T15" fmla="*/ 52 h 179"/>
                    <a:gd name="T16" fmla="*/ 53 w 180"/>
                    <a:gd name="T17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0" h="179">
                      <a:moveTo>
                        <a:pt x="53" y="0"/>
                      </a:moveTo>
                      <a:lnTo>
                        <a:pt x="129" y="0"/>
                      </a:lnTo>
                      <a:lnTo>
                        <a:pt x="180" y="51"/>
                      </a:lnTo>
                      <a:lnTo>
                        <a:pt x="180" y="129"/>
                      </a:lnTo>
                      <a:lnTo>
                        <a:pt x="129" y="179"/>
                      </a:lnTo>
                      <a:lnTo>
                        <a:pt x="51" y="179"/>
                      </a:lnTo>
                      <a:lnTo>
                        <a:pt x="0" y="129"/>
                      </a:lnTo>
                      <a:lnTo>
                        <a:pt x="0" y="52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5" name="Freeform 22">
                  <a:extLst>
                    <a:ext uri="{FF2B5EF4-FFF2-40B4-BE49-F238E27FC236}">
                      <a16:creationId xmlns:a16="http://schemas.microsoft.com/office/drawing/2014/main" id="{8E749481-E936-49F6-87AE-7D6AC7D129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3" y="1347"/>
                  <a:ext cx="16" cy="15"/>
                </a:xfrm>
                <a:custGeom>
                  <a:avLst/>
                  <a:gdLst>
                    <a:gd name="T0" fmla="*/ 44 w 149"/>
                    <a:gd name="T1" fmla="*/ 0 h 148"/>
                    <a:gd name="T2" fmla="*/ 107 w 149"/>
                    <a:gd name="T3" fmla="*/ 0 h 148"/>
                    <a:gd name="T4" fmla="*/ 149 w 149"/>
                    <a:gd name="T5" fmla="*/ 42 h 148"/>
                    <a:gd name="T6" fmla="*/ 149 w 149"/>
                    <a:gd name="T7" fmla="*/ 106 h 148"/>
                    <a:gd name="T8" fmla="*/ 107 w 149"/>
                    <a:gd name="T9" fmla="*/ 148 h 148"/>
                    <a:gd name="T10" fmla="*/ 42 w 149"/>
                    <a:gd name="T11" fmla="*/ 148 h 148"/>
                    <a:gd name="T12" fmla="*/ 0 w 149"/>
                    <a:gd name="T13" fmla="*/ 106 h 148"/>
                    <a:gd name="T14" fmla="*/ 0 w 149"/>
                    <a:gd name="T15" fmla="*/ 43 h 148"/>
                    <a:gd name="T16" fmla="*/ 44 w 149"/>
                    <a:gd name="T17" fmla="*/ 0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9" h="148">
                      <a:moveTo>
                        <a:pt x="44" y="0"/>
                      </a:moveTo>
                      <a:lnTo>
                        <a:pt x="107" y="0"/>
                      </a:lnTo>
                      <a:lnTo>
                        <a:pt x="149" y="42"/>
                      </a:lnTo>
                      <a:lnTo>
                        <a:pt x="149" y="106"/>
                      </a:lnTo>
                      <a:lnTo>
                        <a:pt x="107" y="148"/>
                      </a:lnTo>
                      <a:lnTo>
                        <a:pt x="42" y="148"/>
                      </a:lnTo>
                      <a:lnTo>
                        <a:pt x="0" y="106"/>
                      </a:lnTo>
                      <a:lnTo>
                        <a:pt x="0" y="43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6" name="Freeform 23">
                  <a:extLst>
                    <a:ext uri="{FF2B5EF4-FFF2-40B4-BE49-F238E27FC236}">
                      <a16:creationId xmlns:a16="http://schemas.microsoft.com/office/drawing/2014/main" id="{EFBC0B5E-DF96-4453-9119-42803449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9" y="1389"/>
                  <a:ext cx="16" cy="16"/>
                </a:xfrm>
                <a:custGeom>
                  <a:avLst/>
                  <a:gdLst>
                    <a:gd name="T0" fmla="*/ 43 w 149"/>
                    <a:gd name="T1" fmla="*/ 0 h 149"/>
                    <a:gd name="T2" fmla="*/ 107 w 149"/>
                    <a:gd name="T3" fmla="*/ 0 h 149"/>
                    <a:gd name="T4" fmla="*/ 149 w 149"/>
                    <a:gd name="T5" fmla="*/ 43 h 149"/>
                    <a:gd name="T6" fmla="*/ 149 w 149"/>
                    <a:gd name="T7" fmla="*/ 107 h 149"/>
                    <a:gd name="T8" fmla="*/ 107 w 149"/>
                    <a:gd name="T9" fmla="*/ 149 h 149"/>
                    <a:gd name="T10" fmla="*/ 42 w 149"/>
                    <a:gd name="T11" fmla="*/ 149 h 149"/>
                    <a:gd name="T12" fmla="*/ 0 w 149"/>
                    <a:gd name="T13" fmla="*/ 107 h 149"/>
                    <a:gd name="T14" fmla="*/ 0 w 149"/>
                    <a:gd name="T15" fmla="*/ 44 h 149"/>
                    <a:gd name="T16" fmla="*/ 43 w 149"/>
                    <a:gd name="T17" fmla="*/ 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9" h="149">
                      <a:moveTo>
                        <a:pt x="43" y="0"/>
                      </a:moveTo>
                      <a:lnTo>
                        <a:pt x="107" y="0"/>
                      </a:lnTo>
                      <a:lnTo>
                        <a:pt x="149" y="43"/>
                      </a:lnTo>
                      <a:lnTo>
                        <a:pt x="149" y="107"/>
                      </a:lnTo>
                      <a:lnTo>
                        <a:pt x="107" y="149"/>
                      </a:lnTo>
                      <a:lnTo>
                        <a:pt x="42" y="149"/>
                      </a:lnTo>
                      <a:lnTo>
                        <a:pt x="0" y="107"/>
                      </a:lnTo>
                      <a:lnTo>
                        <a:pt x="0" y="44"/>
                      </a:lnTo>
                      <a:lnTo>
                        <a:pt x="4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sp>
          <p:nvSpPr>
            <p:cNvPr id="168" name="Oval 1090">
              <a:extLst>
                <a:ext uri="{FF2B5EF4-FFF2-40B4-BE49-F238E27FC236}">
                  <a16:creationId xmlns:a16="http://schemas.microsoft.com/office/drawing/2014/main" id="{49C70516-26CA-4BFE-8737-4C7342D7CED5}"/>
                </a:ext>
              </a:extLst>
            </p:cNvPr>
            <p:cNvSpPr/>
            <p:nvPr/>
          </p:nvSpPr>
          <p:spPr bwMode="ltGray">
            <a:xfrm>
              <a:off x="6542515" y="10544269"/>
              <a:ext cx="119500" cy="1195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9" name="Freeform 9">
              <a:extLst>
                <a:ext uri="{FF2B5EF4-FFF2-40B4-BE49-F238E27FC236}">
                  <a16:creationId xmlns:a16="http://schemas.microsoft.com/office/drawing/2014/main" id="{DFBF4C2A-73C4-428C-95B1-61418BF05E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8109" y="10583501"/>
              <a:ext cx="72000" cy="72000"/>
            </a:xfrm>
            <a:custGeom>
              <a:avLst/>
              <a:gdLst>
                <a:gd name="T0" fmla="*/ 118 w 136"/>
                <a:gd name="T1" fmla="*/ 136 h 163"/>
                <a:gd name="T2" fmla="*/ 118 w 136"/>
                <a:gd name="T3" fmla="*/ 128 h 163"/>
                <a:gd name="T4" fmla="*/ 114 w 136"/>
                <a:gd name="T5" fmla="*/ 101 h 163"/>
                <a:gd name="T6" fmla="*/ 116 w 136"/>
                <a:gd name="T7" fmla="*/ 90 h 163"/>
                <a:gd name="T8" fmla="*/ 113 w 136"/>
                <a:gd name="T9" fmla="*/ 76 h 163"/>
                <a:gd name="T10" fmla="*/ 108 w 136"/>
                <a:gd name="T11" fmla="*/ 62 h 163"/>
                <a:gd name="T12" fmla="*/ 93 w 136"/>
                <a:gd name="T13" fmla="*/ 42 h 163"/>
                <a:gd name="T14" fmla="*/ 84 w 136"/>
                <a:gd name="T15" fmla="*/ 44 h 163"/>
                <a:gd name="T16" fmla="*/ 72 w 136"/>
                <a:gd name="T17" fmla="*/ 40 h 163"/>
                <a:gd name="T18" fmla="*/ 54 w 136"/>
                <a:gd name="T19" fmla="*/ 58 h 163"/>
                <a:gd name="T20" fmla="*/ 53 w 136"/>
                <a:gd name="T21" fmla="*/ 41 h 163"/>
                <a:gd name="T22" fmla="*/ 57 w 136"/>
                <a:gd name="T23" fmla="*/ 24 h 163"/>
                <a:gd name="T24" fmla="*/ 54 w 136"/>
                <a:gd name="T25" fmla="*/ 18 h 163"/>
                <a:gd name="T26" fmla="*/ 39 w 136"/>
                <a:gd name="T27" fmla="*/ 10 h 163"/>
                <a:gd name="T28" fmla="*/ 18 w 136"/>
                <a:gd name="T29" fmla="*/ 2 h 163"/>
                <a:gd name="T30" fmla="*/ 17 w 136"/>
                <a:gd name="T31" fmla="*/ 0 h 163"/>
                <a:gd name="T32" fmla="*/ 9 w 136"/>
                <a:gd name="T33" fmla="*/ 0 h 163"/>
                <a:gd name="T34" fmla="*/ 0 w 136"/>
                <a:gd name="T35" fmla="*/ 45 h 163"/>
                <a:gd name="T36" fmla="*/ 117 w 136"/>
                <a:gd name="T37" fmla="*/ 163 h 163"/>
                <a:gd name="T38" fmla="*/ 136 w 136"/>
                <a:gd name="T39" fmla="*/ 161 h 163"/>
                <a:gd name="T40" fmla="*/ 136 w 136"/>
                <a:gd name="T41" fmla="*/ 158 h 163"/>
                <a:gd name="T42" fmla="*/ 135 w 136"/>
                <a:gd name="T43" fmla="*/ 158 h 163"/>
                <a:gd name="T44" fmla="*/ 118 w 136"/>
                <a:gd name="T45" fmla="*/ 13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6" h="163">
                  <a:moveTo>
                    <a:pt x="118" y="136"/>
                  </a:moveTo>
                  <a:cubicBezTo>
                    <a:pt x="117" y="134"/>
                    <a:pt x="118" y="131"/>
                    <a:pt x="118" y="128"/>
                  </a:cubicBezTo>
                  <a:cubicBezTo>
                    <a:pt x="109" y="123"/>
                    <a:pt x="108" y="109"/>
                    <a:pt x="114" y="101"/>
                  </a:cubicBezTo>
                  <a:cubicBezTo>
                    <a:pt x="114" y="97"/>
                    <a:pt x="114" y="93"/>
                    <a:pt x="116" y="90"/>
                  </a:cubicBezTo>
                  <a:cubicBezTo>
                    <a:pt x="113" y="86"/>
                    <a:pt x="112" y="81"/>
                    <a:pt x="113" y="76"/>
                  </a:cubicBezTo>
                  <a:cubicBezTo>
                    <a:pt x="109" y="72"/>
                    <a:pt x="108" y="67"/>
                    <a:pt x="108" y="62"/>
                  </a:cubicBezTo>
                  <a:cubicBezTo>
                    <a:pt x="96" y="61"/>
                    <a:pt x="92" y="51"/>
                    <a:pt x="93" y="42"/>
                  </a:cubicBezTo>
                  <a:cubicBezTo>
                    <a:pt x="90" y="43"/>
                    <a:pt x="88" y="44"/>
                    <a:pt x="84" y="44"/>
                  </a:cubicBezTo>
                  <a:cubicBezTo>
                    <a:pt x="79" y="44"/>
                    <a:pt x="75" y="42"/>
                    <a:pt x="72" y="40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0"/>
                    <a:pt x="53" y="34"/>
                    <a:pt x="57" y="24"/>
                  </a:cubicBezTo>
                  <a:cubicBezTo>
                    <a:pt x="55" y="22"/>
                    <a:pt x="54" y="20"/>
                    <a:pt x="54" y="18"/>
                  </a:cubicBezTo>
                  <a:cubicBezTo>
                    <a:pt x="47" y="18"/>
                    <a:pt x="42" y="15"/>
                    <a:pt x="39" y="10"/>
                  </a:cubicBezTo>
                  <a:cubicBezTo>
                    <a:pt x="32" y="9"/>
                    <a:pt x="24" y="7"/>
                    <a:pt x="18" y="2"/>
                  </a:cubicBezTo>
                  <a:cubicBezTo>
                    <a:pt x="17" y="1"/>
                    <a:pt x="17" y="0"/>
                    <a:pt x="17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14"/>
                    <a:pt x="0" y="29"/>
                    <a:pt x="0" y="45"/>
                  </a:cubicBezTo>
                  <a:cubicBezTo>
                    <a:pt x="0" y="110"/>
                    <a:pt x="52" y="163"/>
                    <a:pt x="117" y="163"/>
                  </a:cubicBezTo>
                  <a:cubicBezTo>
                    <a:pt x="124" y="163"/>
                    <a:pt x="130" y="162"/>
                    <a:pt x="136" y="161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58"/>
                    <a:pt x="135" y="158"/>
                    <a:pt x="135" y="158"/>
                  </a:cubicBezTo>
                  <a:cubicBezTo>
                    <a:pt x="122" y="158"/>
                    <a:pt x="116" y="146"/>
                    <a:pt x="118" y="136"/>
                  </a:cubicBezTo>
                  <a:close/>
                </a:path>
              </a:pathLst>
            </a:custGeom>
            <a:solidFill>
              <a:srgbClr val="997B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0" name="Freeform 10">
              <a:extLst>
                <a:ext uri="{FF2B5EF4-FFF2-40B4-BE49-F238E27FC236}">
                  <a16:creationId xmlns:a16="http://schemas.microsoft.com/office/drawing/2014/main" id="{DB0A1FAF-26F8-4A28-B535-9CA9C3FD3AB3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1756" y="10567202"/>
              <a:ext cx="61200" cy="61200"/>
            </a:xfrm>
            <a:custGeom>
              <a:avLst/>
              <a:gdLst>
                <a:gd name="T0" fmla="*/ 143 w 150"/>
                <a:gd name="T1" fmla="*/ 133 h 133"/>
                <a:gd name="T2" fmla="*/ 139 w 150"/>
                <a:gd name="T3" fmla="*/ 132 h 133"/>
                <a:gd name="T4" fmla="*/ 44 w 150"/>
                <a:gd name="T5" fmla="*/ 36 h 133"/>
                <a:gd name="T6" fmla="*/ 43 w 150"/>
                <a:gd name="T7" fmla="*/ 36 h 133"/>
                <a:gd name="T8" fmla="*/ 42 w 150"/>
                <a:gd name="T9" fmla="*/ 36 h 133"/>
                <a:gd name="T10" fmla="*/ 1 w 150"/>
                <a:gd name="T11" fmla="*/ 77 h 133"/>
                <a:gd name="T12" fmla="*/ 1 w 150"/>
                <a:gd name="T13" fmla="*/ 73 h 133"/>
                <a:gd name="T14" fmla="*/ 9 w 150"/>
                <a:gd name="T15" fmla="*/ 46 h 133"/>
                <a:gd name="T16" fmla="*/ 27 w 150"/>
                <a:gd name="T17" fmla="*/ 20 h 133"/>
                <a:gd name="T18" fmla="*/ 25 w 150"/>
                <a:gd name="T19" fmla="*/ 17 h 133"/>
                <a:gd name="T20" fmla="*/ 34 w 150"/>
                <a:gd name="T21" fmla="*/ 8 h 133"/>
                <a:gd name="T22" fmla="*/ 37 w 150"/>
                <a:gd name="T23" fmla="*/ 10 h 133"/>
                <a:gd name="T24" fmla="*/ 46 w 150"/>
                <a:gd name="T25" fmla="*/ 2 h 133"/>
                <a:gd name="T26" fmla="*/ 49 w 150"/>
                <a:gd name="T27" fmla="*/ 0 h 133"/>
                <a:gd name="T28" fmla="*/ 53 w 150"/>
                <a:gd name="T29" fmla="*/ 2 h 133"/>
                <a:gd name="T30" fmla="*/ 61 w 150"/>
                <a:gd name="T31" fmla="*/ 10 h 133"/>
                <a:gd name="T32" fmla="*/ 61 w 150"/>
                <a:gd name="T33" fmla="*/ 17 h 133"/>
                <a:gd name="T34" fmla="*/ 53 w 150"/>
                <a:gd name="T35" fmla="*/ 25 h 133"/>
                <a:gd name="T36" fmla="*/ 53 w 150"/>
                <a:gd name="T37" fmla="*/ 26 h 133"/>
                <a:gd name="T38" fmla="*/ 53 w 150"/>
                <a:gd name="T39" fmla="*/ 27 h 133"/>
                <a:gd name="T40" fmla="*/ 149 w 150"/>
                <a:gd name="T41" fmla="*/ 122 h 133"/>
                <a:gd name="T42" fmla="*/ 150 w 150"/>
                <a:gd name="T43" fmla="*/ 126 h 133"/>
                <a:gd name="T44" fmla="*/ 149 w 150"/>
                <a:gd name="T45" fmla="*/ 130 h 133"/>
                <a:gd name="T46" fmla="*/ 147 w 150"/>
                <a:gd name="T47" fmla="*/ 132 h 133"/>
                <a:gd name="T48" fmla="*/ 143 w 150"/>
                <a:gd name="T49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0" h="133">
                  <a:moveTo>
                    <a:pt x="143" y="133"/>
                  </a:moveTo>
                  <a:cubicBezTo>
                    <a:pt x="142" y="133"/>
                    <a:pt x="140" y="133"/>
                    <a:pt x="139" y="132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3" y="36"/>
                    <a:pt x="43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2"/>
                    <a:pt x="0" y="64"/>
                    <a:pt x="9" y="46"/>
                  </a:cubicBezTo>
                  <a:cubicBezTo>
                    <a:pt x="12" y="39"/>
                    <a:pt x="18" y="31"/>
                    <a:pt x="27" y="20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41" y="6"/>
                    <a:pt x="44" y="3"/>
                    <a:pt x="46" y="2"/>
                  </a:cubicBezTo>
                  <a:cubicBezTo>
                    <a:pt x="47" y="1"/>
                    <a:pt x="48" y="0"/>
                    <a:pt x="49" y="0"/>
                  </a:cubicBezTo>
                  <a:cubicBezTo>
                    <a:pt x="51" y="0"/>
                    <a:pt x="52" y="1"/>
                    <a:pt x="53" y="2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3" y="12"/>
                    <a:pt x="63" y="15"/>
                    <a:pt x="61" y="17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6"/>
                  </a:cubicBezTo>
                  <a:cubicBezTo>
                    <a:pt x="53" y="26"/>
                    <a:pt x="53" y="27"/>
                    <a:pt x="53" y="27"/>
                  </a:cubicBezTo>
                  <a:cubicBezTo>
                    <a:pt x="149" y="122"/>
                    <a:pt x="149" y="122"/>
                    <a:pt x="149" y="122"/>
                  </a:cubicBezTo>
                  <a:cubicBezTo>
                    <a:pt x="150" y="123"/>
                    <a:pt x="150" y="125"/>
                    <a:pt x="150" y="126"/>
                  </a:cubicBezTo>
                  <a:cubicBezTo>
                    <a:pt x="150" y="127"/>
                    <a:pt x="150" y="129"/>
                    <a:pt x="149" y="130"/>
                  </a:cubicBezTo>
                  <a:cubicBezTo>
                    <a:pt x="147" y="132"/>
                    <a:pt x="147" y="132"/>
                    <a:pt x="147" y="132"/>
                  </a:cubicBezTo>
                  <a:cubicBezTo>
                    <a:pt x="146" y="133"/>
                    <a:pt x="144" y="133"/>
                    <a:pt x="143" y="133"/>
                  </a:cubicBezTo>
                  <a:close/>
                </a:path>
              </a:pathLst>
            </a:custGeom>
            <a:solidFill>
              <a:srgbClr val="997B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6" name="TextBox 165">
            <a:extLst>
              <a:ext uri="{FF2B5EF4-FFF2-40B4-BE49-F238E27FC236}">
                <a16:creationId xmlns:a16="http://schemas.microsoft.com/office/drawing/2014/main" id="{D4DEF903-2A8E-4917-8EB4-B5A79B81B39E}"/>
              </a:ext>
            </a:extLst>
          </p:cNvPr>
          <p:cNvSpPr txBox="1"/>
          <p:nvPr/>
        </p:nvSpPr>
        <p:spPr>
          <a:xfrm>
            <a:off x="6401893" y="4287750"/>
            <a:ext cx="41909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Добыча прочих минеральных ресурсов (без обогащения </a:t>
            </a:r>
            <a:r>
              <a:rPr lang="en-US" sz="1000" dirty="0">
                <a:latin typeface="Akrobat" panose="00000600000000000000" pitchFamily="50" charset="-52"/>
                <a:cs typeface="Times New Roman" pitchFamily="18" charset="0"/>
              </a:rPr>
              <a:t>/</a:t>
            </a:r>
            <a:r>
              <a:rPr lang="ru-RU" sz="1000" dirty="0">
                <a:latin typeface="Akrobat" panose="00000600000000000000" pitchFamily="50" charset="-52"/>
                <a:cs typeface="Times New Roman" pitchFamily="18" charset="0"/>
              </a:rPr>
              <a:t> переработки)</a:t>
            </a:r>
          </a:p>
        </p:txBody>
      </p:sp>
      <p:sp>
        <p:nvSpPr>
          <p:cNvPr id="219" name="TextBox 218">
            <a:extLst>
              <a:ext uri="{FF2B5EF4-FFF2-40B4-BE49-F238E27FC236}">
                <a16:creationId xmlns:a16="http://schemas.microsoft.com/office/drawing/2014/main" id="{044E18E9-56C2-476D-81C2-E88AA263F2EA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6111699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Прямоугольник 111">
            <a:extLst>
              <a:ext uri="{FF2B5EF4-FFF2-40B4-BE49-F238E27FC236}">
                <a16:creationId xmlns:a16="http://schemas.microsoft.com/office/drawing/2014/main" id="{507FBF02-D35E-4C6D-868C-D25829828B5A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5F707D8E-C140-4D8D-A897-0A2785697877}"/>
              </a:ext>
            </a:extLst>
          </p:cNvPr>
          <p:cNvSpPr txBox="1"/>
          <p:nvPr/>
        </p:nvSpPr>
        <p:spPr>
          <a:xfrm>
            <a:off x="348602" y="6475542"/>
            <a:ext cx="3221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11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114" name="Прямая соединительная линия 113">
            <a:extLst>
              <a:ext uri="{FF2B5EF4-FFF2-40B4-BE49-F238E27FC236}">
                <a16:creationId xmlns:a16="http://schemas.microsoft.com/office/drawing/2014/main" id="{96EC4FE0-893D-41FB-B8CE-57D9B8526FB2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Прямая соединительная линия 114">
            <a:extLst>
              <a:ext uri="{FF2B5EF4-FFF2-40B4-BE49-F238E27FC236}">
                <a16:creationId xmlns:a16="http://schemas.microsoft.com/office/drawing/2014/main" id="{E0C59371-1AC3-4797-9D64-93C14B271CAF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F9CF3C4A-0FA7-424B-BCE0-CF97457DDA31}"/>
              </a:ext>
            </a:extLst>
          </p:cNvPr>
          <p:cNvSpPr txBox="1"/>
          <p:nvPr/>
        </p:nvSpPr>
        <p:spPr>
          <a:xfrm>
            <a:off x="946225" y="6475542"/>
            <a:ext cx="84029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сентябрь </a:t>
            </a:r>
            <a:r>
              <a:rPr lang="en-US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2017</a:t>
            </a:r>
            <a:endParaRPr lang="ru-RU" sz="9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117" name="Прямая соединительная линия 116">
            <a:extLst>
              <a:ext uri="{FF2B5EF4-FFF2-40B4-BE49-F238E27FC236}">
                <a16:creationId xmlns:a16="http://schemas.microsoft.com/office/drawing/2014/main" id="{B6AE722C-4809-445A-A734-F39454413698}"/>
              </a:ext>
            </a:extLst>
          </p:cNvPr>
          <p:cNvCxnSpPr>
            <a:cxnSpLocks/>
          </p:cNvCxnSpPr>
          <p:nvPr/>
        </p:nvCxnSpPr>
        <p:spPr>
          <a:xfrm>
            <a:off x="18264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D294898C-EEE6-4785-A39D-32C9A7EBA1B5}"/>
              </a:ext>
            </a:extLst>
          </p:cNvPr>
          <p:cNvSpPr txBox="1"/>
          <p:nvPr/>
        </p:nvSpPr>
        <p:spPr>
          <a:xfrm>
            <a:off x="1964103" y="647554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960936F4-B427-4010-BCBE-F0BF487540DF}"/>
              </a:ext>
            </a:extLst>
          </p:cNvPr>
          <p:cNvSpPr txBox="1"/>
          <p:nvPr/>
        </p:nvSpPr>
        <p:spPr>
          <a:xfrm>
            <a:off x="455340" y="411800"/>
            <a:ext cx="9857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ПРОМЫШЛЕННОЕ ОСВОЕНИЕ ПРИПОЛЯРНОГО УРАЛА</a:t>
            </a:r>
          </a:p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В ГРАНИЦАХ ЮГРЫ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0" name="Рисунок 119">
            <a:extLst>
              <a:ext uri="{FF2B5EF4-FFF2-40B4-BE49-F238E27FC236}">
                <a16:creationId xmlns:a16="http://schemas.microsoft.com/office/drawing/2014/main" id="{3F4A470C-72C4-45B0-87DB-FB2B0D733A7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21" name="Группа 120">
            <a:extLst>
              <a:ext uri="{FF2B5EF4-FFF2-40B4-BE49-F238E27FC236}">
                <a16:creationId xmlns:a16="http://schemas.microsoft.com/office/drawing/2014/main" id="{2CD53BA4-165C-45C3-B11F-4AF5545EAF3F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22" name="Овал 121">
              <a:extLst>
                <a:ext uri="{FF2B5EF4-FFF2-40B4-BE49-F238E27FC236}">
                  <a16:creationId xmlns:a16="http://schemas.microsoft.com/office/drawing/2014/main" id="{92D7DD3C-7285-4F0F-AD39-1ED8C45EC278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23" name="Овал 122">
              <a:extLst>
                <a:ext uri="{FF2B5EF4-FFF2-40B4-BE49-F238E27FC236}">
                  <a16:creationId xmlns:a16="http://schemas.microsoft.com/office/drawing/2014/main" id="{EC94F72D-93E6-4E95-B0F5-521DB1B28136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24" name="Овал 123">
              <a:extLst>
                <a:ext uri="{FF2B5EF4-FFF2-40B4-BE49-F238E27FC236}">
                  <a16:creationId xmlns:a16="http://schemas.microsoft.com/office/drawing/2014/main" id="{80D889D0-4F3D-49F3-9956-F926F3301154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25" name="Овал 124">
              <a:extLst>
                <a:ext uri="{FF2B5EF4-FFF2-40B4-BE49-F238E27FC236}">
                  <a16:creationId xmlns:a16="http://schemas.microsoft.com/office/drawing/2014/main" id="{54742033-4063-4FE4-A51F-8FAA617B4D9B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6" name="Овал 125">
              <a:extLst>
                <a:ext uri="{FF2B5EF4-FFF2-40B4-BE49-F238E27FC236}">
                  <a16:creationId xmlns:a16="http://schemas.microsoft.com/office/drawing/2014/main" id="{B352C151-FC24-472C-8AB9-7C3AB7318AAA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7" name="Овал 126">
              <a:extLst>
                <a:ext uri="{FF2B5EF4-FFF2-40B4-BE49-F238E27FC236}">
                  <a16:creationId xmlns:a16="http://schemas.microsoft.com/office/drawing/2014/main" id="{8C9FAB35-6DE0-4D69-8651-D3AE0A1B0B3D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128" name="Straight Connector 84">
            <a:extLst>
              <a:ext uri="{FF2B5EF4-FFF2-40B4-BE49-F238E27FC236}">
                <a16:creationId xmlns:a16="http://schemas.microsoft.com/office/drawing/2014/main" id="{DA724C72-F407-4616-99C7-2288E786DEEA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0" name="Table 2">
            <a:extLst>
              <a:ext uri="{FF2B5EF4-FFF2-40B4-BE49-F238E27FC236}">
                <a16:creationId xmlns:a16="http://schemas.microsoft.com/office/drawing/2014/main" id="{9E127217-AAB7-4ECC-B1F6-49D6739E9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531930"/>
              </p:ext>
            </p:extLst>
          </p:nvPr>
        </p:nvGraphicFramePr>
        <p:xfrm>
          <a:off x="0" y="1386396"/>
          <a:ext cx="12192000" cy="4909133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5378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70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88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47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65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65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06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9153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9743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89048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№</a:t>
                      </a:r>
                      <a:endParaRPr lang="ru-RU" sz="1000" b="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>
                    <a:solidFill>
                      <a:srgbClr val="021D34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latin typeface="Akrobat" panose="00000600000000000000" pitchFamily="50" charset="-52"/>
                        </a:rPr>
                        <a:t>Полезное</a:t>
                      </a: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 ископаемое</a:t>
                      </a:r>
                      <a:endParaRPr lang="ru-RU" sz="1000" b="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>
                    <a:solidFill>
                      <a:srgbClr val="021D34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Ед. изм.</a:t>
                      </a:r>
                      <a:endParaRPr lang="ru-RU" sz="1000" b="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>
                    <a:solidFill>
                      <a:srgbClr val="021D34"/>
                    </a:solidFill>
                  </a:tcPr>
                </a:tc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Категории запасов и прогнозных ресурсов</a:t>
                      </a:r>
                      <a:endParaRPr lang="ru-RU" sz="1000" b="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>
                    <a:solidFill>
                      <a:srgbClr val="021D3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Вид производства</a:t>
                      </a:r>
                      <a:endParaRPr lang="ru-RU" sz="1000" b="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Продукция</a:t>
                      </a:r>
                      <a:endParaRPr lang="ru-RU" sz="1000" b="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>
                    <a:solidFill>
                      <a:srgbClr val="021D3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ABC</a:t>
                      </a:r>
                      <a:r>
                        <a:rPr lang="ru-RU" sz="1000" baseline="-25000" dirty="0">
                          <a:effectLst/>
                          <a:latin typeface="Akrobat" panose="00000600000000000000" pitchFamily="50" charset="-52"/>
                        </a:rPr>
                        <a:t>1</a:t>
                      </a: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C</a:t>
                      </a:r>
                      <a:r>
                        <a:rPr lang="ru-RU" sz="1000" baseline="-25000" dirty="0">
                          <a:effectLst/>
                          <a:latin typeface="Akrobat" panose="00000600000000000000" pitchFamily="50" charset="-52"/>
                        </a:rPr>
                        <a:t>2</a:t>
                      </a:r>
                      <a:endParaRPr lang="ru-RU" sz="1000" b="0" baseline="-25000" dirty="0">
                        <a:solidFill>
                          <a:schemeClr val="bg1"/>
                        </a:solidFill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P</a:t>
                      </a:r>
                      <a:r>
                        <a:rPr lang="ru-RU" sz="1000" baseline="-25000" dirty="0">
                          <a:effectLst/>
                          <a:latin typeface="Akrobat" panose="00000600000000000000" pitchFamily="50" charset="-52"/>
                        </a:rPr>
                        <a:t>1</a:t>
                      </a:r>
                      <a:endParaRPr lang="ru-RU" sz="1000" b="0" baseline="-25000" dirty="0">
                        <a:solidFill>
                          <a:schemeClr val="bg1"/>
                        </a:solidFill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P</a:t>
                      </a:r>
                      <a:r>
                        <a:rPr lang="ru-RU" sz="1000" baseline="-25000" dirty="0">
                          <a:effectLst/>
                          <a:latin typeface="Akrobat" panose="00000600000000000000" pitchFamily="50" charset="-52"/>
                        </a:rPr>
                        <a:t>2</a:t>
                      </a:r>
                      <a:endParaRPr lang="ru-RU" sz="1000" b="0" baseline="-25000" dirty="0">
                        <a:solidFill>
                          <a:schemeClr val="bg1"/>
                        </a:solidFill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P</a:t>
                      </a:r>
                      <a:r>
                        <a:rPr lang="ru-RU" sz="1000" baseline="-250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000" b="0" baseline="-25000" dirty="0">
                        <a:solidFill>
                          <a:schemeClr val="bg1"/>
                        </a:solidFill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0" baseline="-25000" dirty="0">
                        <a:solidFill>
                          <a:schemeClr val="bg1"/>
                        </a:solidFill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0" baseline="-25000" dirty="0">
                        <a:solidFill>
                          <a:schemeClr val="bg1"/>
                        </a:solidFill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9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Бурый уголь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млн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1 350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333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329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2 376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 ТЭЦ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Бурый</a:t>
                      </a:r>
                      <a:r>
                        <a:rPr lang="ru-RU" sz="1000" baseline="0" dirty="0">
                          <a:effectLst/>
                          <a:latin typeface="Akrobat" panose="00000600000000000000" pitchFamily="50" charset="-52"/>
                        </a:rPr>
                        <a:t> уголь, электроэнергия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2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Железо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млн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194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375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280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 ГОК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Товарная руда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Марганец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млн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50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 ГОК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Товарная руда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4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Титан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млн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9,3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 ГОК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Концентрат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5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Цирконий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млн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1,3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6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Медь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11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3 050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 ГОК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Концентрат</a:t>
                      </a:r>
                      <a:r>
                        <a:rPr lang="ru-RU" sz="1000" baseline="0" dirty="0">
                          <a:effectLst/>
                          <a:latin typeface="Akrobat" panose="00000600000000000000" pitchFamily="50" charset="-52"/>
                        </a:rPr>
                        <a:t> 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7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Свинец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230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8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Цинк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13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4 550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9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Золото коренное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кг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11 480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2 900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6 900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95 000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 ГОК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Сплав Доре/Шлиховое</a:t>
                      </a:r>
                      <a:r>
                        <a:rPr lang="ru-RU" sz="1000" baseline="0" dirty="0">
                          <a:effectLst/>
                          <a:latin typeface="Akrobat" panose="00000600000000000000" pitchFamily="50" charset="-52"/>
                        </a:rPr>
                        <a:t> золото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Золото россыпное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кг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2 581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1 740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910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18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11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Песок для планировочных работ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 м</a:t>
                      </a:r>
                      <a:r>
                        <a:rPr lang="ru-RU" sz="1000" baseline="300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000" baseline="30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9 176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Песок для планировочных работ/</a:t>
                      </a:r>
                      <a:endParaRPr lang="en-US" sz="1000" dirty="0">
                        <a:effectLst/>
                        <a:latin typeface="Akrobat" panose="00000600000000000000" pitchFamily="50" charset="-52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Песчано-гравийная</a:t>
                      </a:r>
                      <a:r>
                        <a:rPr lang="ru-RU" sz="1000" baseline="0" dirty="0">
                          <a:effectLst/>
                          <a:latin typeface="Akrobat" panose="00000600000000000000" pitchFamily="50" charset="-52"/>
                        </a:rPr>
                        <a:t> смесь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93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12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Песчано-гравийные смеси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 м</a:t>
                      </a:r>
                      <a:r>
                        <a:rPr lang="ru-RU" sz="1000" baseline="300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000" baseline="30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28 658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79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13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Строительный камень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 м</a:t>
                      </a:r>
                      <a:r>
                        <a:rPr lang="ru-RU" sz="1000" baseline="300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000" baseline="30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12</a:t>
                      </a:r>
                      <a:r>
                        <a:rPr lang="ru-RU" sz="1000" baseline="0" dirty="0">
                          <a:effectLst/>
                          <a:latin typeface="Akrobat" panose="00000600000000000000" pitchFamily="50" charset="-52"/>
                        </a:rPr>
                        <a:t> 826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50 000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Щебень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793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14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Облицовочный камень: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endParaRPr lang="ru-RU" sz="1000" baseline="30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endParaRPr lang="ru-RU" sz="100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endParaRPr lang="ru-RU" sz="100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endParaRPr lang="ru-RU" sz="100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Akrobat" panose="00000600000000000000" pitchFamily="50" charset="-52"/>
                        </a:rPr>
                        <a:t>Добыча,</a:t>
                      </a:r>
                      <a:r>
                        <a:rPr lang="ru-RU" sz="1000" baseline="0" dirty="0">
                          <a:latin typeface="Akrobat" panose="00000600000000000000" pitchFamily="50" charset="-52"/>
                        </a:rPr>
                        <a:t> завод</a:t>
                      </a:r>
                      <a:endParaRPr lang="ru-RU" sz="100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Akrobat" panose="00000600000000000000" pitchFamily="50" charset="-52"/>
                        </a:rPr>
                        <a:t>Облицовочные изделия, сортовой камень</a:t>
                      </a:r>
                      <a:endParaRPr lang="ru-RU" sz="1000" dirty="0">
                        <a:latin typeface="Akrobat" panose="00000600000000000000" pitchFamily="50" charset="-52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9579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Мрамор, </a:t>
                      </a:r>
                      <a:r>
                        <a:rPr lang="ru-RU" sz="1000" dirty="0" err="1">
                          <a:effectLst/>
                          <a:latin typeface="Akrobat" panose="00000600000000000000" pitchFamily="50" charset="-52"/>
                        </a:rPr>
                        <a:t>габбро</a:t>
                      </a: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, </a:t>
                      </a:r>
                      <a:r>
                        <a:rPr lang="ru-RU" sz="1000" dirty="0" err="1">
                          <a:effectLst/>
                          <a:latin typeface="Akrobat" panose="00000600000000000000" pitchFamily="50" charset="-52"/>
                        </a:rPr>
                        <a:t>фельзит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 м</a:t>
                      </a:r>
                      <a:r>
                        <a:rPr lang="ru-RU" sz="1000" baseline="300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3 469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3 308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026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15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Известняк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 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18 835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 завод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Цемент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02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млн м</a:t>
                      </a:r>
                      <a:r>
                        <a:rPr lang="ru-RU" sz="1000" baseline="300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000" baseline="30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16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160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593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16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Габбро-базальтовое сырье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млн м</a:t>
                      </a:r>
                      <a:r>
                        <a:rPr lang="ru-RU" sz="1000" baseline="300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000" baseline="30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86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</a:t>
                      </a:r>
                      <a:r>
                        <a:rPr lang="ru-RU" sz="1000" baseline="0" dirty="0">
                          <a:effectLst/>
                          <a:latin typeface="Akrobat" panose="00000600000000000000" pitchFamily="50" charset="-52"/>
                        </a:rPr>
                        <a:t> завод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Базальтовая вата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279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17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Цеолиты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 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62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360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</a:t>
                      </a:r>
                      <a:r>
                        <a:rPr lang="ru-RU" sz="1000" baseline="0" dirty="0">
                          <a:effectLst/>
                          <a:latin typeface="Akrobat" panose="00000600000000000000" pitchFamily="50" charset="-52"/>
                        </a:rPr>
                        <a:t> завод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Цеолитсодержащий</a:t>
                      </a:r>
                      <a:r>
                        <a:rPr lang="ru-RU" sz="1000" baseline="0" dirty="0">
                          <a:effectLst/>
                          <a:latin typeface="Akrobat" panose="00000600000000000000" pitchFamily="50" charset="-52"/>
                        </a:rPr>
                        <a:t> порошок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02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18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Кварц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тыс.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278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132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44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 ГОК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Концентрат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026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19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Бентонитовые глины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млн м</a:t>
                      </a:r>
                      <a:r>
                        <a:rPr lang="ru-RU" sz="1000" baseline="300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000" baseline="30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2,6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Добыча, завод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effectLst/>
                          <a:latin typeface="Akrobat" panose="00000600000000000000" pitchFamily="50" charset="-52"/>
                        </a:rPr>
                        <a:t>Бентопорошок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602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млн т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11,7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T Sans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krobat" panose="00000600000000000000" pitchFamily="50" charset="-52"/>
                        </a:rPr>
                        <a:t>–</a:t>
                      </a:r>
                      <a:endParaRPr lang="ru-RU" sz="1000" dirty="0">
                        <a:effectLst/>
                        <a:latin typeface="Akrobat" panose="00000600000000000000" pitchFamily="50" charset="-52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ru-RU" sz="800" dirty="0">
                        <a:effectLst/>
                        <a:latin typeface="Times New Roman" pitchFamily="18" charset="0"/>
                        <a:ea typeface="PT Sans"/>
                        <a:cs typeface="Times New Roman" pitchFamily="18" charset="0"/>
                      </a:endParaRPr>
                    </a:p>
                  </a:txBody>
                  <a:tcPr marL="23518" marR="23518" marT="0" marB="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26589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Прямоугольник 68"/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48602" y="6475542"/>
            <a:ext cx="3376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12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55340" y="359652"/>
            <a:ext cx="9857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ПРОМЫШЛЕННОЕ ОСВОЕНИЕ ПРИПОЛЯРНОГО УРАЛА</a:t>
            </a:r>
          </a:p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В ГРАНИЦАХ ЮГРЫ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79" name="Группа 78"/>
          <p:cNvGrpSpPr/>
          <p:nvPr/>
        </p:nvGrpSpPr>
        <p:grpSpPr>
          <a:xfrm>
            <a:off x="2092206" y="2462955"/>
            <a:ext cx="2076932" cy="3106297"/>
            <a:chOff x="1059314" y="1609726"/>
            <a:chExt cx="2076932" cy="3106297"/>
          </a:xfrm>
        </p:grpSpPr>
        <p:sp>
          <p:nvSpPr>
            <p:cNvPr id="80" name="TextBox 79"/>
            <p:cNvSpPr txBox="1"/>
            <p:nvPr/>
          </p:nvSpPr>
          <p:spPr>
            <a:xfrm>
              <a:off x="1586552" y="3815163"/>
              <a:ext cx="95090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dirty="0">
                  <a:solidFill>
                    <a:srgbClr val="021D34"/>
                  </a:solidFill>
                  <a:latin typeface="Akrobat Bold" panose="00000800000000000000" pitchFamily="50" charset="-52"/>
                </a:rPr>
                <a:t>Сценарий</a:t>
              </a:r>
            </a:p>
          </p:txBody>
        </p:sp>
        <p:sp>
          <p:nvSpPr>
            <p:cNvPr id="82" name="Овал 81"/>
            <p:cNvSpPr/>
            <p:nvPr/>
          </p:nvSpPr>
          <p:spPr>
            <a:xfrm>
              <a:off x="1110036" y="1609726"/>
              <a:ext cx="2026210" cy="2026210"/>
            </a:xfrm>
            <a:prstGeom prst="ellipse">
              <a:avLst/>
            </a:prstGeom>
            <a:noFill/>
            <a:ln w="9525"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rgbClr val="021D34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088018" y="4192803"/>
              <a:ext cx="20353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Строительство дороги с.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Саранпауль</a:t>
              </a:r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 –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пгт</a:t>
              </a:r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Игрим</a:t>
              </a:r>
              <a:endParaRPr lang="ru-RU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krobat" panose="00000600000000000000" pitchFamily="50" charset="-52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1845395" y="2102389"/>
              <a:ext cx="55015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6000" dirty="0">
                  <a:solidFill>
                    <a:srgbClr val="021D34"/>
                  </a:solidFill>
                  <a:latin typeface="Akrobat Bold" panose="00000800000000000000" pitchFamily="50" charset="-52"/>
                </a:rPr>
                <a:t>А</a:t>
              </a:r>
            </a:p>
          </p:txBody>
        </p:sp>
        <p:sp>
          <p:nvSpPr>
            <p:cNvPr id="97" name="Овал 96"/>
            <p:cNvSpPr/>
            <p:nvPr/>
          </p:nvSpPr>
          <p:spPr>
            <a:xfrm>
              <a:off x="1059314" y="1787533"/>
              <a:ext cx="511167" cy="511167"/>
            </a:xfrm>
            <a:prstGeom prst="ellipse">
              <a:avLst/>
            </a:prstGeom>
            <a:solidFill>
              <a:schemeClr val="bg1"/>
            </a:solidFill>
            <a:ln w="9525"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rgbClr val="021D34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>
                  <a:solidFill>
                    <a:srgbClr val="021D34"/>
                  </a:solidFill>
                  <a:latin typeface="Akrobat" panose="00000600000000000000" pitchFamily="50" charset="-52"/>
                </a:rPr>
                <a:t>1</a:t>
              </a:r>
            </a:p>
          </p:txBody>
        </p:sp>
      </p:grpSp>
      <p:grpSp>
        <p:nvGrpSpPr>
          <p:cNvPr id="84" name="Группа 83"/>
          <p:cNvGrpSpPr/>
          <p:nvPr/>
        </p:nvGrpSpPr>
        <p:grpSpPr>
          <a:xfrm>
            <a:off x="4068879" y="2462955"/>
            <a:ext cx="3524090" cy="3534344"/>
            <a:chOff x="3035987" y="1609726"/>
            <a:chExt cx="3524090" cy="3534344"/>
          </a:xfrm>
        </p:grpSpPr>
        <p:sp>
          <p:nvSpPr>
            <p:cNvPr id="86" name="TextBox 85"/>
            <p:cNvSpPr txBox="1"/>
            <p:nvPr/>
          </p:nvSpPr>
          <p:spPr>
            <a:xfrm>
              <a:off x="4324199" y="3816684"/>
              <a:ext cx="95090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dirty="0">
                  <a:solidFill>
                    <a:srgbClr val="021D34"/>
                  </a:solidFill>
                  <a:latin typeface="Akrobat Bold" panose="00000800000000000000" pitchFamily="50" charset="-52"/>
                </a:rPr>
                <a:t>Сценарий</a:t>
              </a:r>
            </a:p>
          </p:txBody>
        </p:sp>
        <p:sp>
          <p:nvSpPr>
            <p:cNvPr id="87" name="Овал 86"/>
            <p:cNvSpPr/>
            <p:nvPr/>
          </p:nvSpPr>
          <p:spPr>
            <a:xfrm>
              <a:off x="3813134" y="1609726"/>
              <a:ext cx="2026210" cy="2026210"/>
            </a:xfrm>
            <a:prstGeom prst="ellipse">
              <a:avLst/>
            </a:prstGeom>
            <a:noFill/>
            <a:ln w="9525"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rgbClr val="021D34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035987" y="4189963"/>
              <a:ext cx="352409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Строительство дороги</a:t>
              </a:r>
            </a:p>
            <a:p>
              <a:pPr algn="ctr"/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с.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Саранпауль</a:t>
              </a:r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 –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пгт</a:t>
              </a:r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Игрим</a:t>
              </a:r>
              <a:endParaRPr lang="ru-RU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krobat" panose="00000600000000000000" pitchFamily="50" charset="-52"/>
              </a:endParaRPr>
            </a:p>
            <a:p>
              <a:pPr algn="ctr"/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Строительство дороги</a:t>
              </a:r>
            </a:p>
            <a:p>
              <a:pPr algn="ctr"/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с.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Саранпауль</a:t>
              </a:r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 – п. Приполярный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4540744" y="2113185"/>
              <a:ext cx="57099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6000" dirty="0">
                  <a:solidFill>
                    <a:srgbClr val="021D34"/>
                  </a:solidFill>
                  <a:latin typeface="Akrobat Bold" panose="00000800000000000000" pitchFamily="50" charset="-52"/>
                </a:rPr>
                <a:t>Б</a:t>
              </a:r>
            </a:p>
          </p:txBody>
        </p:sp>
        <p:sp>
          <p:nvSpPr>
            <p:cNvPr id="98" name="Овал 97"/>
            <p:cNvSpPr/>
            <p:nvPr/>
          </p:nvSpPr>
          <p:spPr>
            <a:xfrm>
              <a:off x="3811802" y="1786303"/>
              <a:ext cx="512397" cy="512397"/>
            </a:xfrm>
            <a:prstGeom prst="ellipse">
              <a:avLst/>
            </a:prstGeom>
            <a:solidFill>
              <a:schemeClr val="bg1"/>
            </a:solidFill>
            <a:ln w="9525"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rgbClr val="021D34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rgbClr val="021D34"/>
                  </a:solidFill>
                  <a:latin typeface="Akrobat" panose="00000600000000000000" pitchFamily="50" charset="-52"/>
                </a:rPr>
                <a:t>2</a:t>
              </a:r>
              <a:endParaRPr lang="ru-RU" dirty="0">
                <a:solidFill>
                  <a:srgbClr val="021D34"/>
                </a:solidFill>
                <a:latin typeface="Akrobat" panose="00000600000000000000" pitchFamily="50" charset="-52"/>
              </a:endParaRPr>
            </a:p>
          </p:txBody>
        </p:sp>
      </p:grpSp>
      <p:grpSp>
        <p:nvGrpSpPr>
          <p:cNvPr id="89" name="Группа 88"/>
          <p:cNvGrpSpPr/>
          <p:nvPr/>
        </p:nvGrpSpPr>
        <p:grpSpPr>
          <a:xfrm>
            <a:off x="7435457" y="2462955"/>
            <a:ext cx="2071401" cy="3537184"/>
            <a:chOff x="6402565" y="1609726"/>
            <a:chExt cx="2071401" cy="3537184"/>
          </a:xfrm>
        </p:grpSpPr>
        <p:sp>
          <p:nvSpPr>
            <p:cNvPr id="90" name="TextBox 89"/>
            <p:cNvSpPr txBox="1"/>
            <p:nvPr/>
          </p:nvSpPr>
          <p:spPr>
            <a:xfrm>
              <a:off x="6962811" y="3812455"/>
              <a:ext cx="95090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dirty="0">
                  <a:solidFill>
                    <a:srgbClr val="021D34"/>
                  </a:solidFill>
                  <a:latin typeface="Akrobat Bold" panose="00000800000000000000" pitchFamily="50" charset="-52"/>
                </a:rPr>
                <a:t>Сценарий</a:t>
              </a:r>
            </a:p>
          </p:txBody>
        </p:sp>
        <p:sp>
          <p:nvSpPr>
            <p:cNvPr id="91" name="Овал 90"/>
            <p:cNvSpPr/>
            <p:nvPr/>
          </p:nvSpPr>
          <p:spPr>
            <a:xfrm>
              <a:off x="6447756" y="1609726"/>
              <a:ext cx="2026210" cy="2026210"/>
            </a:xfrm>
            <a:prstGeom prst="ellipse">
              <a:avLst/>
            </a:prstGeom>
            <a:noFill/>
            <a:ln w="9525"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rgbClr val="021D34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6402565" y="4192803"/>
              <a:ext cx="207140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Строительство дороги </a:t>
              </a:r>
            </a:p>
            <a:p>
              <a:pPr algn="ctr"/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с.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Саранпауль</a:t>
              </a:r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 –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пгт</a:t>
              </a:r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 </a:t>
              </a:r>
              <a:r>
                <a:rPr lang="ru-RU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Игрим</a:t>
              </a:r>
              <a:endParaRPr lang="ru-RU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Akrobat" panose="00000600000000000000" pitchFamily="50" charset="-52"/>
              </a:endParaRPr>
            </a:p>
            <a:p>
              <a:pPr algn="ctr"/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Строительство ж/д </a:t>
              </a:r>
            </a:p>
            <a:p>
              <a:pPr algn="ctr"/>
              <a:r>
                <a:rPr lang="ru-RU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krobat" panose="00000600000000000000" pitchFamily="50" charset="-52"/>
                </a:rPr>
                <a:t>ст. Полуночное – ст. Народа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7151163" y="2113186"/>
              <a:ext cx="57419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6000" dirty="0">
                  <a:solidFill>
                    <a:srgbClr val="021D34"/>
                  </a:solidFill>
                  <a:latin typeface="Akrobat Bold" panose="00000800000000000000" pitchFamily="50" charset="-52"/>
                </a:rPr>
                <a:t>В</a:t>
              </a:r>
            </a:p>
          </p:txBody>
        </p:sp>
        <p:sp>
          <p:nvSpPr>
            <p:cNvPr id="99" name="Овал 98"/>
            <p:cNvSpPr/>
            <p:nvPr/>
          </p:nvSpPr>
          <p:spPr>
            <a:xfrm>
              <a:off x="6447756" y="1786303"/>
              <a:ext cx="510687" cy="510687"/>
            </a:xfrm>
            <a:prstGeom prst="ellipse">
              <a:avLst/>
            </a:prstGeom>
            <a:solidFill>
              <a:schemeClr val="bg1"/>
            </a:solidFill>
            <a:ln w="9525"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rgbClr val="021D34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rgbClr val="021D34"/>
                  </a:solidFill>
                  <a:latin typeface="Akrobat" panose="00000600000000000000" pitchFamily="50" charset="-52"/>
                </a:rPr>
                <a:t>3</a:t>
              </a:r>
              <a:endParaRPr lang="ru-RU" dirty="0">
                <a:solidFill>
                  <a:srgbClr val="021D34"/>
                </a:solidFill>
                <a:latin typeface="Akrobat" panose="00000600000000000000" pitchFamily="50" charset="-52"/>
              </a:endParaRPr>
            </a:p>
          </p:txBody>
        </p:sp>
      </p:grpSp>
      <p:grpSp>
        <p:nvGrpSpPr>
          <p:cNvPr id="54" name="Группа 53"/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55" name="Овал 54"/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F392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9" name="Овал 58"/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36" name="Rectangle 58">
            <a:extLst>
              <a:ext uri="{FF2B5EF4-FFF2-40B4-BE49-F238E27FC236}">
                <a16:creationId xmlns:a16="http://schemas.microsoft.com/office/drawing/2014/main" id="{11513D5A-2CC0-4FAA-83AE-3C282FB24A36}"/>
              </a:ext>
            </a:extLst>
          </p:cNvPr>
          <p:cNvSpPr/>
          <p:nvPr/>
        </p:nvSpPr>
        <p:spPr bwMode="ltGray">
          <a:xfrm>
            <a:off x="1603011" y="1421232"/>
            <a:ext cx="8533614" cy="517455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krobat" panose="00000600000000000000" pitchFamily="50" charset="-52"/>
                <a:cs typeface="Times New Roman" pitchFamily="18" charset="0"/>
              </a:rPr>
              <a:t>ОСНОВНЫЕ СЦЕНАРИИ РАЗВИТИЯ ИНФРАСТРУКТУРЫ ПРЕДЛОЖЕННЫЕ ФОНДОМ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CBB5189-917F-4090-9E3D-322FBDFEE381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307983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452A5E48-08EA-4DE3-8591-88ACD8DB8801}"/>
              </a:ext>
            </a:extLst>
          </p:cNvPr>
          <p:cNvSpPr/>
          <p:nvPr/>
        </p:nvSpPr>
        <p:spPr>
          <a:xfrm>
            <a:off x="0" y="3406283"/>
            <a:ext cx="12192000" cy="2929036"/>
          </a:xfrm>
          <a:prstGeom prst="rect">
            <a:avLst/>
          </a:prstGeom>
          <a:gradFill flip="none" rotWithShape="1">
            <a:gsLst>
              <a:gs pos="65000">
                <a:srgbClr val="021D34"/>
              </a:gs>
              <a:gs pos="10000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AF791FD-17D1-4BD3-80B6-0B37261C68E7}"/>
              </a:ext>
            </a:extLst>
          </p:cNvPr>
          <p:cNvSpPr txBox="1"/>
          <p:nvPr/>
        </p:nvSpPr>
        <p:spPr>
          <a:xfrm>
            <a:off x="517430" y="3705822"/>
            <a:ext cx="35481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Объем инвестиций в Инфраструктуру: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30,4 млрд. рублей;</a:t>
            </a:r>
          </a:p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Объем инвестиций в Производства: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20,2 млрд. рублей;</a:t>
            </a:r>
          </a:p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Срок реализации: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2019-2023 гг.;</a:t>
            </a:r>
          </a:p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Бюджетный эффект: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15,6 млрд. рублей.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15C3E9F-B168-48CF-B556-B1392EF59325}"/>
              </a:ext>
            </a:extLst>
          </p:cNvPr>
          <p:cNvSpPr txBox="1"/>
          <p:nvPr/>
        </p:nvSpPr>
        <p:spPr>
          <a:xfrm>
            <a:off x="4526536" y="3705822"/>
            <a:ext cx="35481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Объем инвестиций в Инфраструктуру:</a:t>
            </a:r>
          </a:p>
          <a:p>
            <a:pPr algn="just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46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,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2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млрд. рублей;</a:t>
            </a:r>
          </a:p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Объем инвестиций в Производства: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57,2 млрд. рублей;</a:t>
            </a:r>
          </a:p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Срок реализации: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2019-202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4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гг.;</a:t>
            </a:r>
          </a:p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Бюджетный эффект:</a:t>
            </a:r>
          </a:p>
          <a:p>
            <a:pPr algn="just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96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,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3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млрд. рублей.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599DFFB-917C-45C4-8FA4-D0A8BDD77E98}"/>
              </a:ext>
            </a:extLst>
          </p:cNvPr>
          <p:cNvSpPr txBox="1"/>
          <p:nvPr/>
        </p:nvSpPr>
        <p:spPr>
          <a:xfrm>
            <a:off x="8681976" y="3705822"/>
            <a:ext cx="35481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Объем инвестиций в Инфраструктуру:</a:t>
            </a:r>
          </a:p>
          <a:p>
            <a:pPr algn="just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102 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млрд. рублей;</a:t>
            </a:r>
          </a:p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Объем инвестиций в Производства:</a:t>
            </a:r>
          </a:p>
          <a:p>
            <a:pPr algn="just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1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41,8 млрд. рублей;</a:t>
            </a:r>
          </a:p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Срок реализации: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2019-202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8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гг.;</a:t>
            </a:r>
          </a:p>
          <a:p>
            <a:pPr algn="just">
              <a:lnSpc>
                <a:spcPct val="150000"/>
              </a:lnSpc>
            </a:pPr>
            <a:r>
              <a:rPr lang="ru-RU" sz="1200" b="1" dirty="0">
                <a:solidFill>
                  <a:schemeClr val="accent2"/>
                </a:solidFill>
                <a:latin typeface="Akrobat" panose="00000600000000000000" pitchFamily="50" charset="-52"/>
                <a:cs typeface="Times New Roman" pitchFamily="18" charset="0"/>
              </a:rPr>
              <a:t>Бюджетный эффект:</a:t>
            </a:r>
          </a:p>
          <a:p>
            <a:pPr algn="just">
              <a:lnSpc>
                <a:spcPct val="150000"/>
              </a:lnSpc>
            </a:pP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172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,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3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млрд. рублей.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48602" y="647554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13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3" name="Прямая соединительная линия 2"/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55340" y="359652"/>
            <a:ext cx="9857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ПРОМЫШЛЕННОЕ ОСВОЕНИЕ ПРИПОЛЯРНОГО УРАЛА</a:t>
            </a:r>
          </a:p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В ГРАНИЦАХ ЮГРЫ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54" name="Группа 53"/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55" name="Овал 54"/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F392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59" name="Овал 58"/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0" name="Овал 59"/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36" name="Rectangle 58">
            <a:extLst>
              <a:ext uri="{FF2B5EF4-FFF2-40B4-BE49-F238E27FC236}">
                <a16:creationId xmlns:a16="http://schemas.microsoft.com/office/drawing/2014/main" id="{11513D5A-2CC0-4FAA-83AE-3C282FB24A36}"/>
              </a:ext>
            </a:extLst>
          </p:cNvPr>
          <p:cNvSpPr/>
          <p:nvPr/>
        </p:nvSpPr>
        <p:spPr bwMode="ltGray">
          <a:xfrm>
            <a:off x="1603011" y="1421232"/>
            <a:ext cx="8533614" cy="517455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krobat" panose="00000600000000000000" pitchFamily="50" charset="-52"/>
                <a:cs typeface="Times New Roman" pitchFamily="18" charset="0"/>
              </a:rPr>
              <a:t>ОСНОВНЫЕ СЦЕНАРИИ РАЗВИТИЯ ИНФРАСТРУКТУРЫ ПРЕДЛОЖЕННЫЕ ФОНДОМ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583CD54-EB49-474E-9F41-86FD758931B8}"/>
              </a:ext>
            </a:extLst>
          </p:cNvPr>
          <p:cNvSpPr/>
          <p:nvPr/>
        </p:nvSpPr>
        <p:spPr>
          <a:xfrm rot="2700000">
            <a:off x="2216205" y="3208404"/>
            <a:ext cx="232940" cy="2329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1BC9832E-0B13-410D-9FBE-D57AA08BC3F5}"/>
              </a:ext>
            </a:extLst>
          </p:cNvPr>
          <p:cNvSpPr/>
          <p:nvPr/>
        </p:nvSpPr>
        <p:spPr>
          <a:xfrm rot="2700000">
            <a:off x="5927521" y="3208405"/>
            <a:ext cx="232940" cy="2329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545AF5BB-C9C0-4EDB-8849-706F8C84DCFE}"/>
              </a:ext>
            </a:extLst>
          </p:cNvPr>
          <p:cNvSpPr/>
          <p:nvPr/>
        </p:nvSpPr>
        <p:spPr>
          <a:xfrm rot="2700000">
            <a:off x="9884324" y="3208406"/>
            <a:ext cx="232940" cy="2329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TextBox 93"/>
          <p:cNvSpPr txBox="1"/>
          <p:nvPr/>
        </p:nvSpPr>
        <p:spPr>
          <a:xfrm>
            <a:off x="2057600" y="2163034"/>
            <a:ext cx="5501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000" dirty="0">
                <a:solidFill>
                  <a:srgbClr val="021D34"/>
                </a:solidFill>
                <a:latin typeface="Akrobat Bold" panose="00000800000000000000" pitchFamily="50" charset="-52"/>
              </a:rPr>
              <a:t>А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5758497" y="2173830"/>
            <a:ext cx="57099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000" dirty="0">
                <a:solidFill>
                  <a:srgbClr val="021D34"/>
                </a:solidFill>
                <a:latin typeface="Akrobat Bold" panose="00000800000000000000" pitchFamily="50" charset="-52"/>
              </a:rPr>
              <a:t>Б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9691096" y="2173831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000" dirty="0">
                <a:solidFill>
                  <a:srgbClr val="021D34"/>
                </a:solidFill>
                <a:latin typeface="Akrobat Bold" panose="00000800000000000000" pitchFamily="50" charset="-52"/>
              </a:rPr>
              <a:t>В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A9AFC58-F096-441F-9B90-7C0F171FFB13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45352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4">
            <a:extLst>
              <a:ext uri="{FF2B5EF4-FFF2-40B4-BE49-F238E27FC236}">
                <a16:creationId xmlns:a16="http://schemas.microsoft.com/office/drawing/2014/main" id="{B2386245-7549-4580-94C0-5D29EA3E64CC}"/>
              </a:ext>
            </a:extLst>
          </p:cNvPr>
          <p:cNvSpPr/>
          <p:nvPr/>
        </p:nvSpPr>
        <p:spPr>
          <a:xfrm>
            <a:off x="0" y="2507920"/>
            <a:ext cx="11689080" cy="2383676"/>
          </a:xfrm>
          <a:custGeom>
            <a:avLst/>
            <a:gdLst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10993515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8791853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8791853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9049675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305870"/>
              <a:gd name="connsiteY0" fmla="*/ 1258 h 2383676"/>
              <a:gd name="connsiteX1" fmla="*/ 9305870 w 9305870"/>
              <a:gd name="connsiteY1" fmla="*/ 0 h 2383676"/>
              <a:gd name="connsiteX2" fmla="*/ 9049675 w 9305870"/>
              <a:gd name="connsiteY2" fmla="*/ 2383676 h 2383676"/>
              <a:gd name="connsiteX3" fmla="*/ 0 w 9305870"/>
              <a:gd name="connsiteY3" fmla="*/ 2383676 h 2383676"/>
              <a:gd name="connsiteX4" fmla="*/ 0 w 9305870"/>
              <a:gd name="connsiteY4" fmla="*/ 1258 h 2383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05870" h="2383676">
                <a:moveTo>
                  <a:pt x="0" y="1258"/>
                </a:moveTo>
                <a:lnTo>
                  <a:pt x="9305870" y="0"/>
                </a:lnTo>
                <a:lnTo>
                  <a:pt x="9049675" y="2383676"/>
                </a:lnTo>
                <a:lnTo>
                  <a:pt x="0" y="2383676"/>
                </a:lnTo>
                <a:lnTo>
                  <a:pt x="0" y="1258"/>
                </a:lnTo>
                <a:close/>
              </a:path>
            </a:pathLst>
          </a:cu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44932D69-E362-4B8F-AEE0-9E40F562DB81}"/>
              </a:ext>
            </a:extLst>
          </p:cNvPr>
          <p:cNvCxnSpPr>
            <a:cxnSpLocks/>
          </p:cNvCxnSpPr>
          <p:nvPr/>
        </p:nvCxnSpPr>
        <p:spPr>
          <a:xfrm>
            <a:off x="6472206" y="-78663"/>
            <a:ext cx="6388963" cy="515792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D9342EB1-8876-47B1-B6D4-D9386CA90AEC}"/>
              </a:ext>
            </a:extLst>
          </p:cNvPr>
          <p:cNvSpPr txBox="1"/>
          <p:nvPr/>
        </p:nvSpPr>
        <p:spPr>
          <a:xfrm>
            <a:off x="2541198" y="3308407"/>
            <a:ext cx="7109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ntro" panose="02000000000000000000" pitchFamily="50" charset="0"/>
              </a:rPr>
              <a:t>ПРОМЫШЛЕННАЯ ПОЛИТИКА ЮГРЫ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15A0CB-1088-4D49-930D-67979D5B89A5}"/>
              </a:ext>
            </a:extLst>
          </p:cNvPr>
          <p:cNvSpPr txBox="1"/>
          <p:nvPr/>
        </p:nvSpPr>
        <p:spPr>
          <a:xfrm>
            <a:off x="5505936" y="2019382"/>
            <a:ext cx="11801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rgbClr val="F9B233"/>
                </a:solidFill>
                <a:latin typeface="Intro" panose="02000000000000000000" pitchFamily="50" charset="0"/>
              </a:rPr>
              <a:t>Раздел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CA22D1-B052-433D-BEF5-CF5FB4DBC1C5}"/>
              </a:ext>
            </a:extLst>
          </p:cNvPr>
          <p:cNvSpPr txBox="1"/>
          <p:nvPr/>
        </p:nvSpPr>
        <p:spPr>
          <a:xfrm>
            <a:off x="348602" y="6475542"/>
            <a:ext cx="342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14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9949B409-1EED-4BF7-BADC-456442C0F54F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5061A573-CE19-4C8D-B9A1-D1198EF0F60A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CF8C788D-F87A-4F30-A2B6-093EB446C5D0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8528A4C1-FB51-43DD-82B4-185FADE1ED4E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5448B9E8-1CD7-4BAC-82A8-6A71F0918409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7DD62B5D-14EF-432D-BEBC-DDBB53D290FD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44F855C5-CFE3-40A8-9C9B-048A3B3F1DE8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79CA0E7-D692-43DD-BE4A-C8511F372700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9AA69A75-DB93-44D8-8309-0948FBBC8973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14047664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679F82F1-DAFD-4571-A53D-F1BAB2CA88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1130" y="980810"/>
            <a:ext cx="9881875" cy="5178603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C2BC6E1-E4FE-4167-A168-064128E4FC10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FDAE23-61CE-4C12-9146-FD4277B9415D}"/>
              </a:ext>
            </a:extLst>
          </p:cNvPr>
          <p:cNvSpPr txBox="1"/>
          <p:nvPr/>
        </p:nvSpPr>
        <p:spPr>
          <a:xfrm>
            <a:off x="348602" y="6475542"/>
            <a:ext cx="342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</a:t>
            </a:r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5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9E826695-9F5C-45E0-B983-2DCE65F8D0C5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CDE966FF-B71C-4E32-9AE7-011F576225E8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2DE7FE9-6CA2-49E5-BDDC-DCD23A4E9819}"/>
              </a:ext>
            </a:extLst>
          </p:cNvPr>
          <p:cNvSpPr txBox="1"/>
          <p:nvPr/>
        </p:nvSpPr>
        <p:spPr>
          <a:xfrm>
            <a:off x="455340" y="360042"/>
            <a:ext cx="9857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Intro" panose="02000000000000000000" pitchFamily="50" charset="0"/>
              </a:rPr>
              <a:t>ЮГРА</a:t>
            </a:r>
            <a:r>
              <a:rPr lang="ru-RU" sz="3600" dirty="0">
                <a:solidFill>
                  <a:schemeClr val="bg1"/>
                </a:solidFill>
                <a:latin typeface="Houschka Pro ExtraBold" panose="02000503000000020003" pitchFamily="50" charset="-52"/>
              </a:rPr>
              <a:t> - </a:t>
            </a:r>
            <a:r>
              <a:rPr lang="ru-RU" sz="3600" dirty="0">
                <a:solidFill>
                  <a:schemeClr val="bg1"/>
                </a:solidFill>
                <a:latin typeface="Intro" panose="02000000000000000000" pitchFamily="50" charset="0"/>
              </a:rPr>
              <a:t>лидер</a:t>
            </a:r>
            <a:endParaRPr lang="ru-RU" sz="36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7071131-3B67-45C5-B817-ADD17CA83E60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FC9638B9-CE96-424C-9278-C189200EF4BC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7AB66CB0-5A76-4710-BE1B-D9E409C671A3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0DBC9F79-C6AC-4D4E-891A-0E2C7264093E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A085E117-E1E5-4FBB-83B8-032E0243958A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21" name="Овал 20">
              <a:extLst>
                <a:ext uri="{FF2B5EF4-FFF2-40B4-BE49-F238E27FC236}">
                  <a16:creationId xmlns:a16="http://schemas.microsoft.com/office/drawing/2014/main" id="{C72EBD07-BE9D-4678-8898-23487430740D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2" name="Овал 21">
              <a:extLst>
                <a:ext uri="{FF2B5EF4-FFF2-40B4-BE49-F238E27FC236}">
                  <a16:creationId xmlns:a16="http://schemas.microsoft.com/office/drawing/2014/main" id="{DBD08B05-2D9C-42C8-A2C2-4FCB9255C19B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3" name="Овал 22">
              <a:extLst>
                <a:ext uri="{FF2B5EF4-FFF2-40B4-BE49-F238E27FC236}">
                  <a16:creationId xmlns:a16="http://schemas.microsoft.com/office/drawing/2014/main" id="{3A054C0D-1AB5-4BD1-839D-243A0AEC3456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24" name="Straight Connector 84">
            <a:extLst>
              <a:ext uri="{FF2B5EF4-FFF2-40B4-BE49-F238E27FC236}">
                <a16:creationId xmlns:a16="http://schemas.microsoft.com/office/drawing/2014/main" id="{D9E377A3-4ABD-47B8-AE6E-4431584BE403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4D861EDE-B982-42BD-83E9-17D6FDB9E651}"/>
              </a:ext>
            </a:extLst>
          </p:cNvPr>
          <p:cNvGrpSpPr/>
          <p:nvPr/>
        </p:nvGrpSpPr>
        <p:grpSpPr>
          <a:xfrm>
            <a:off x="679633" y="1588600"/>
            <a:ext cx="2568939" cy="2234611"/>
            <a:chOff x="679633" y="1588600"/>
            <a:chExt cx="2568939" cy="2234611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CBAB8BEB-08E4-4D7E-A779-CC20F9BFF9E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052140" y="1588600"/>
              <a:ext cx="1823926" cy="2234611"/>
            </a:xfrm>
            <a:prstGeom prst="rect">
              <a:avLst/>
            </a:prstGeom>
          </p:spPr>
        </p:pic>
        <p:sp>
          <p:nvSpPr>
            <p:cNvPr id="35" name="Rectangle 58">
              <a:extLst>
                <a:ext uri="{FF2B5EF4-FFF2-40B4-BE49-F238E27FC236}">
                  <a16:creationId xmlns:a16="http://schemas.microsoft.com/office/drawing/2014/main" id="{04944F93-121A-4090-A513-E5CB8559BC92}"/>
                </a:ext>
              </a:extLst>
            </p:cNvPr>
            <p:cNvSpPr/>
            <p:nvPr/>
          </p:nvSpPr>
          <p:spPr bwMode="ltGray">
            <a:xfrm>
              <a:off x="679633" y="1860414"/>
              <a:ext cx="2568939" cy="1014582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I</a:t>
              </a:r>
              <a:r>
                <a:rPr lang="ru-RU" sz="4000" b="1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 </a:t>
              </a:r>
              <a:endParaRPr lang="en-US" sz="40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endParaRPr>
            </a:p>
            <a:p>
              <a:pPr algn="ctr"/>
              <a:r>
                <a:rPr lang="ru-RU" sz="2800" b="1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место</a:t>
              </a:r>
            </a:p>
            <a:p>
              <a:pPr algn="ctr"/>
              <a:r>
                <a:rPr lang="ru-RU" sz="1200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Среди регионов России</a:t>
              </a:r>
            </a:p>
            <a:p>
              <a:pPr algn="ctr"/>
              <a:r>
                <a:rPr lang="ru-RU" sz="1200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по добыче нефти</a:t>
              </a:r>
              <a:r>
                <a:rPr lang="en-US" sz="1200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 </a:t>
              </a:r>
              <a:endPara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endParaRPr>
            </a:p>
          </p:txBody>
        </p:sp>
      </p:grp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9CD150D9-0D1D-49C3-9FCF-05518E2F824A}"/>
              </a:ext>
            </a:extLst>
          </p:cNvPr>
          <p:cNvGrpSpPr/>
          <p:nvPr/>
        </p:nvGrpSpPr>
        <p:grpSpPr>
          <a:xfrm>
            <a:off x="338835" y="3392385"/>
            <a:ext cx="4021020" cy="2683255"/>
            <a:chOff x="338835" y="3392385"/>
            <a:chExt cx="4021020" cy="2683255"/>
          </a:xfrm>
        </p:grpSpPr>
        <p:sp>
          <p:nvSpPr>
            <p:cNvPr id="36" name="Rectangle 58">
              <a:extLst>
                <a:ext uri="{FF2B5EF4-FFF2-40B4-BE49-F238E27FC236}">
                  <a16:creationId xmlns:a16="http://schemas.microsoft.com/office/drawing/2014/main" id="{1033028D-B33D-4EBE-94BE-C42C599961DA}"/>
                </a:ext>
              </a:extLst>
            </p:cNvPr>
            <p:cNvSpPr/>
            <p:nvPr/>
          </p:nvSpPr>
          <p:spPr bwMode="ltGray">
            <a:xfrm>
              <a:off x="1077468" y="3392385"/>
              <a:ext cx="3282387" cy="1969874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r>
                <a:rPr lang="ru-RU" sz="96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243</a:t>
              </a:r>
              <a:r>
                <a:rPr lang="ru-RU" sz="32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 млн тонн</a:t>
              </a:r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060681F6-2096-46B5-B7CC-E32733BD6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338835" y="3961345"/>
              <a:ext cx="496984" cy="921591"/>
            </a:xfrm>
            <a:prstGeom prst="rect">
              <a:avLst/>
            </a:prstGeom>
          </p:spPr>
        </p:pic>
        <p:sp>
          <p:nvSpPr>
            <p:cNvPr id="32" name="Rectangle 58">
              <a:extLst>
                <a:ext uri="{FF2B5EF4-FFF2-40B4-BE49-F238E27FC236}">
                  <a16:creationId xmlns:a16="http://schemas.microsoft.com/office/drawing/2014/main" id="{A26F3E11-0707-4796-A749-BEF1A982DFAB}"/>
                </a:ext>
              </a:extLst>
            </p:cNvPr>
            <p:cNvSpPr/>
            <p:nvPr/>
          </p:nvSpPr>
          <p:spPr bwMode="ltGray">
            <a:xfrm>
              <a:off x="1175481" y="4779257"/>
              <a:ext cx="3086359" cy="1296383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r>
                <a:rPr lang="ru-RU" sz="32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45,6% </a:t>
              </a:r>
              <a:r>
                <a:rPr lang="ru-RU" sz="24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добываемой </a:t>
              </a:r>
              <a:endParaRPr lang="en-US" sz="2400" dirty="0">
                <a:solidFill>
                  <a:schemeClr val="tx1"/>
                </a:solidFill>
                <a:latin typeface="Akrobat" panose="00000600000000000000" pitchFamily="50" charset="-52"/>
                <a:cs typeface="Times New Roman" pitchFamily="18" charset="0"/>
              </a:endParaRPr>
            </a:p>
            <a:p>
              <a:r>
                <a:rPr lang="ru-RU" sz="24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нефти</a:t>
              </a:r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id="{14823BC2-1B28-4516-932C-9A50BAEF7F6D}"/>
              </a:ext>
            </a:extLst>
          </p:cNvPr>
          <p:cNvGrpSpPr/>
          <p:nvPr/>
        </p:nvGrpSpPr>
        <p:grpSpPr>
          <a:xfrm>
            <a:off x="7476588" y="3675875"/>
            <a:ext cx="5114051" cy="2289829"/>
            <a:chOff x="7476588" y="3675875"/>
            <a:chExt cx="5114051" cy="2289829"/>
          </a:xfrm>
        </p:grpSpPr>
        <p:sp>
          <p:nvSpPr>
            <p:cNvPr id="26" name="Rectangle 58">
              <a:extLst>
                <a:ext uri="{FF2B5EF4-FFF2-40B4-BE49-F238E27FC236}">
                  <a16:creationId xmlns:a16="http://schemas.microsoft.com/office/drawing/2014/main" id="{B723D2F6-C8A8-45F2-A497-BC371B7FB3AC}"/>
                </a:ext>
              </a:extLst>
            </p:cNvPr>
            <p:cNvSpPr/>
            <p:nvPr/>
          </p:nvSpPr>
          <p:spPr bwMode="ltGray">
            <a:xfrm>
              <a:off x="7476588" y="3675875"/>
              <a:ext cx="3629986" cy="1364407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r>
                <a:rPr lang="ru-RU" sz="96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90</a:t>
              </a:r>
              <a:r>
                <a:rPr lang="ru-RU" sz="32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 млрд </a:t>
              </a:r>
              <a:r>
                <a:rPr lang="ru-RU" sz="3200" dirty="0" err="1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кВт.ч</a:t>
              </a:r>
              <a:endParaRPr lang="ru-RU" sz="3200" dirty="0">
                <a:solidFill>
                  <a:schemeClr val="tx1"/>
                </a:solidFill>
                <a:latin typeface="Akrobat" panose="00000600000000000000" pitchFamily="50" charset="-52"/>
                <a:cs typeface="Times New Roman" pitchFamily="18" charset="0"/>
              </a:endParaRPr>
            </a:p>
          </p:txBody>
        </p: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5FE77F2-B9D7-425A-AB9D-117D2682A3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0917990" y="3777178"/>
              <a:ext cx="443107" cy="1054166"/>
            </a:xfrm>
            <a:prstGeom prst="rect">
              <a:avLst/>
            </a:prstGeom>
          </p:spPr>
        </p:pic>
        <p:sp>
          <p:nvSpPr>
            <p:cNvPr id="33" name="Rectangle 58">
              <a:extLst>
                <a:ext uri="{FF2B5EF4-FFF2-40B4-BE49-F238E27FC236}">
                  <a16:creationId xmlns:a16="http://schemas.microsoft.com/office/drawing/2014/main" id="{EEACDD71-6EB9-49FF-977D-456C7E84479C}"/>
                </a:ext>
              </a:extLst>
            </p:cNvPr>
            <p:cNvSpPr/>
            <p:nvPr/>
          </p:nvSpPr>
          <p:spPr bwMode="ltGray">
            <a:xfrm>
              <a:off x="7865575" y="4889194"/>
              <a:ext cx="4725064" cy="1076510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r>
                <a:rPr lang="ru-RU" sz="32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8,5% </a:t>
              </a:r>
              <a:r>
                <a:rPr lang="ru-RU" sz="24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производства </a:t>
              </a:r>
              <a:endParaRPr lang="en-US" sz="2400" dirty="0">
                <a:solidFill>
                  <a:schemeClr val="tx1"/>
                </a:solidFill>
                <a:latin typeface="Akrobat" panose="00000600000000000000" pitchFamily="50" charset="-52"/>
                <a:cs typeface="Times New Roman" pitchFamily="18" charset="0"/>
              </a:endParaRPr>
            </a:p>
            <a:p>
              <a:r>
                <a:rPr lang="ru-RU" sz="2400" dirty="0">
                  <a:solidFill>
                    <a:schemeClr val="tx1"/>
                  </a:solidFill>
                  <a:latin typeface="Akrobat" panose="00000600000000000000" pitchFamily="50" charset="-52"/>
                  <a:cs typeface="Times New Roman" pitchFamily="18" charset="0"/>
                </a:rPr>
                <a:t>электроэнергии</a:t>
              </a:r>
            </a:p>
          </p:txBody>
        </p:sp>
      </p:grp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EEEEB447-50CE-4882-AE97-AB276DFDAD21}"/>
              </a:ext>
            </a:extLst>
          </p:cNvPr>
          <p:cNvGrpSpPr/>
          <p:nvPr/>
        </p:nvGrpSpPr>
        <p:grpSpPr>
          <a:xfrm>
            <a:off x="7135309" y="1617132"/>
            <a:ext cx="2568939" cy="2234611"/>
            <a:chOff x="7135309" y="1617132"/>
            <a:chExt cx="2568939" cy="2234611"/>
          </a:xfrm>
        </p:grpSpPr>
        <p:pic>
          <p:nvPicPr>
            <p:cNvPr id="28" name="Рисунок 27">
              <a:extLst>
                <a:ext uri="{FF2B5EF4-FFF2-40B4-BE49-F238E27FC236}">
                  <a16:creationId xmlns:a16="http://schemas.microsoft.com/office/drawing/2014/main" id="{EF9F7420-B47F-4FA4-8DFB-E5B7FA4BF6A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90714" y="1617132"/>
              <a:ext cx="1823926" cy="2234611"/>
            </a:xfrm>
            <a:prstGeom prst="rect">
              <a:avLst/>
            </a:prstGeom>
          </p:spPr>
        </p:pic>
        <p:sp>
          <p:nvSpPr>
            <p:cNvPr id="30" name="Rectangle 58">
              <a:extLst>
                <a:ext uri="{FF2B5EF4-FFF2-40B4-BE49-F238E27FC236}">
                  <a16:creationId xmlns:a16="http://schemas.microsoft.com/office/drawing/2014/main" id="{E8238015-D78B-4690-9295-468BD6E0D176}"/>
                </a:ext>
              </a:extLst>
            </p:cNvPr>
            <p:cNvSpPr/>
            <p:nvPr/>
          </p:nvSpPr>
          <p:spPr bwMode="ltGray">
            <a:xfrm>
              <a:off x="7135309" y="1860414"/>
              <a:ext cx="2568939" cy="1014582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I</a:t>
              </a:r>
              <a:r>
                <a:rPr lang="ru-RU" sz="4000" b="1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 </a:t>
              </a:r>
              <a:endParaRPr lang="en-US" sz="4000" b="1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endParaRPr>
            </a:p>
            <a:p>
              <a:pPr algn="ctr"/>
              <a:r>
                <a:rPr lang="ru-RU" sz="2800" b="1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место</a:t>
              </a:r>
            </a:p>
            <a:p>
              <a:pPr algn="ctr"/>
              <a:r>
                <a:rPr lang="ru-RU" sz="1200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Среди регионов России</a:t>
              </a:r>
            </a:p>
            <a:p>
              <a:pPr algn="ctr"/>
              <a:r>
                <a:rPr lang="ru-RU" sz="1200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по выработке </a:t>
              </a:r>
            </a:p>
            <a:p>
              <a:pPr algn="ctr"/>
              <a:r>
                <a:rPr lang="ru-RU" sz="1200" dirty="0">
                  <a:solidFill>
                    <a:schemeClr val="bg1"/>
                  </a:solidFill>
                  <a:latin typeface="Akrobat" panose="00000600000000000000" pitchFamily="50" charset="-52"/>
                  <a:cs typeface="Times New Roman" pitchFamily="18" charset="0"/>
                </a:rPr>
                <a:t>электроэнергии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0A6C73C5-2928-4C66-B187-C2BA69040A02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224961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FD97A6BF-7645-406A-9037-E87CF5F36E5E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6E74BDE-8D32-45B7-9638-626D9D1184E7}"/>
              </a:ext>
            </a:extLst>
          </p:cNvPr>
          <p:cNvSpPr txBox="1"/>
          <p:nvPr/>
        </p:nvSpPr>
        <p:spPr>
          <a:xfrm>
            <a:off x="348602" y="6475542"/>
            <a:ext cx="342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</a:t>
            </a:r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6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40BE3CCB-DF0D-4532-8296-BE1BDA77C978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B2C427F6-A1B9-4F05-B8AE-C6285E84E70F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3EDE520D-9F8D-4F31-BE07-2E955EA0CA7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011940C1-880F-4868-897D-B8D7D3C1C514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44" name="Овал 43">
              <a:extLst>
                <a:ext uri="{FF2B5EF4-FFF2-40B4-BE49-F238E27FC236}">
                  <a16:creationId xmlns:a16="http://schemas.microsoft.com/office/drawing/2014/main" id="{BD9F2B63-D1A5-4B0C-8724-69B341C65BB6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45" name="Овал 44">
              <a:extLst>
                <a:ext uri="{FF2B5EF4-FFF2-40B4-BE49-F238E27FC236}">
                  <a16:creationId xmlns:a16="http://schemas.microsoft.com/office/drawing/2014/main" id="{F9741E07-2021-4FB3-AAA8-B438AA471D0A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46" name="Овал 45">
              <a:extLst>
                <a:ext uri="{FF2B5EF4-FFF2-40B4-BE49-F238E27FC236}">
                  <a16:creationId xmlns:a16="http://schemas.microsoft.com/office/drawing/2014/main" id="{E26D0EC5-03DE-4A3D-9601-AAFD30AD2244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47" name="Овал 46">
              <a:extLst>
                <a:ext uri="{FF2B5EF4-FFF2-40B4-BE49-F238E27FC236}">
                  <a16:creationId xmlns:a16="http://schemas.microsoft.com/office/drawing/2014/main" id="{F649F065-6083-4607-BCE5-DBB1BF4016F5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" name="Овал 47">
              <a:extLst>
                <a:ext uri="{FF2B5EF4-FFF2-40B4-BE49-F238E27FC236}">
                  <a16:creationId xmlns:a16="http://schemas.microsoft.com/office/drawing/2014/main" id="{7143CD21-ED62-4BB4-B8C6-8ACC9803DAC2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" name="Овал 48">
              <a:extLst>
                <a:ext uri="{FF2B5EF4-FFF2-40B4-BE49-F238E27FC236}">
                  <a16:creationId xmlns:a16="http://schemas.microsoft.com/office/drawing/2014/main" id="{404B541C-0F7B-4D04-B4F9-45890240034D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50" name="Straight Connector 84">
            <a:extLst>
              <a:ext uri="{FF2B5EF4-FFF2-40B4-BE49-F238E27FC236}">
                <a16:creationId xmlns:a16="http://schemas.microsoft.com/office/drawing/2014/main" id="{35BD69BA-B8C5-4ED7-8D42-7D9E6B9B04B4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8">
            <a:extLst>
              <a:ext uri="{FF2B5EF4-FFF2-40B4-BE49-F238E27FC236}">
                <a16:creationId xmlns:a16="http://schemas.microsoft.com/office/drawing/2014/main" id="{FC269162-22FF-4AB3-8690-F4A8CFCAD4F9}"/>
              </a:ext>
            </a:extLst>
          </p:cNvPr>
          <p:cNvSpPr/>
          <p:nvPr/>
        </p:nvSpPr>
        <p:spPr bwMode="ltGray">
          <a:xfrm>
            <a:off x="1647860" y="1555845"/>
            <a:ext cx="8533614" cy="517455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krobat" panose="00000600000000000000" pitchFamily="50" charset="-52"/>
                <a:cs typeface="Times New Roman" pitchFamily="18" charset="0"/>
              </a:rPr>
              <a:t>ПРИОРИТЕТНЫЕ ОТРАСЛИ РАЗВИТИЯ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krobat" panose="00000600000000000000" pitchFamily="50" charset="-52"/>
                <a:cs typeface="Times New Roman" pitchFamily="18" charset="0"/>
              </a:rPr>
              <a:t>ПРОМЫШЛЕННОСТИ В ЮГРЕ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CE2BE5F-5B25-4D8A-8F77-C9A8EE5951B4}"/>
              </a:ext>
            </a:extLst>
          </p:cNvPr>
          <p:cNvSpPr txBox="1"/>
          <p:nvPr/>
        </p:nvSpPr>
        <p:spPr>
          <a:xfrm>
            <a:off x="653402" y="3003374"/>
            <a:ext cx="208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krobat" panose="00000600000000000000" pitchFamily="50" charset="-52"/>
              </a:rPr>
              <a:t>Лесопромышленный</a:t>
            </a:r>
          </a:p>
          <a:p>
            <a:pPr algn="ctr"/>
            <a:r>
              <a:rPr lang="ru-RU" dirty="0">
                <a:latin typeface="Akrobat" panose="00000600000000000000" pitchFamily="50" charset="-52"/>
              </a:rPr>
              <a:t>комплекс</a:t>
            </a:r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4B49D43D-AE42-4BE0-B8A2-4B28BBD46A6C}"/>
              </a:ext>
            </a:extLst>
          </p:cNvPr>
          <p:cNvSpPr/>
          <p:nvPr/>
        </p:nvSpPr>
        <p:spPr>
          <a:xfrm>
            <a:off x="1063918" y="3990326"/>
            <a:ext cx="1204985" cy="343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A502866-9D7B-43DE-8396-EE6ED4F4E3D3}"/>
              </a:ext>
            </a:extLst>
          </p:cNvPr>
          <p:cNvSpPr txBox="1"/>
          <p:nvPr/>
        </p:nvSpPr>
        <p:spPr>
          <a:xfrm>
            <a:off x="2958723" y="3010085"/>
            <a:ext cx="208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krobat" panose="00000600000000000000" pitchFamily="50" charset="-52"/>
              </a:rPr>
              <a:t>Агропромышленный</a:t>
            </a:r>
          </a:p>
          <a:p>
            <a:pPr algn="ctr"/>
            <a:r>
              <a:rPr lang="ru-RU" dirty="0">
                <a:latin typeface="Akrobat" panose="00000600000000000000" pitchFamily="50" charset="-52"/>
              </a:rPr>
              <a:t>комплекс</a:t>
            </a:r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81BE6929-D0AA-4C12-BA90-C98547B39705}"/>
              </a:ext>
            </a:extLst>
          </p:cNvPr>
          <p:cNvSpPr/>
          <p:nvPr/>
        </p:nvSpPr>
        <p:spPr>
          <a:xfrm>
            <a:off x="3382469" y="3987547"/>
            <a:ext cx="1204985" cy="343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E97DA55-2330-46D9-ABBF-32B6827EE18A}"/>
              </a:ext>
            </a:extLst>
          </p:cNvPr>
          <p:cNvSpPr txBox="1"/>
          <p:nvPr/>
        </p:nvSpPr>
        <p:spPr>
          <a:xfrm>
            <a:off x="7208520" y="3012477"/>
            <a:ext cx="208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Akrobat" panose="00000600000000000000" pitchFamily="50" charset="-52"/>
              </a:rPr>
              <a:t>Нефте</a:t>
            </a:r>
            <a:r>
              <a:rPr lang="ru-RU" dirty="0">
                <a:latin typeface="Akrobat" panose="00000600000000000000" pitchFamily="50" charset="-52"/>
              </a:rPr>
              <a:t>- и</a:t>
            </a:r>
          </a:p>
          <a:p>
            <a:pPr algn="ctr"/>
            <a:r>
              <a:rPr lang="ru-RU" dirty="0" err="1">
                <a:latin typeface="Akrobat" panose="00000600000000000000" pitchFamily="50" charset="-52"/>
              </a:rPr>
              <a:t>газопереработка</a:t>
            </a:r>
            <a:endParaRPr lang="ru-RU" dirty="0">
              <a:latin typeface="Akrobat" panose="00000600000000000000" pitchFamily="50" charset="-52"/>
            </a:endParaRP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8D84C98D-E6BC-406A-9E08-1C7707C64782}"/>
              </a:ext>
            </a:extLst>
          </p:cNvPr>
          <p:cNvSpPr/>
          <p:nvPr/>
        </p:nvSpPr>
        <p:spPr>
          <a:xfrm>
            <a:off x="7670030" y="3984538"/>
            <a:ext cx="1204985" cy="343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B32E898-DEE1-4BDF-804E-54A113311EDB}"/>
              </a:ext>
            </a:extLst>
          </p:cNvPr>
          <p:cNvSpPr txBox="1"/>
          <p:nvPr/>
        </p:nvSpPr>
        <p:spPr>
          <a:xfrm>
            <a:off x="9252799" y="3053905"/>
            <a:ext cx="208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krobat" panose="00000600000000000000" pitchFamily="50" charset="-52"/>
              </a:rPr>
              <a:t>Горнопромышленный</a:t>
            </a:r>
          </a:p>
          <a:p>
            <a:pPr algn="ctr"/>
            <a:r>
              <a:rPr lang="ru-RU" dirty="0">
                <a:latin typeface="Akrobat" panose="00000600000000000000" pitchFamily="50" charset="-52"/>
              </a:rPr>
              <a:t>комплекс</a:t>
            </a:r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36F8AFC0-969A-40A3-9F2C-AF78AB4BCA43}"/>
              </a:ext>
            </a:extLst>
          </p:cNvPr>
          <p:cNvSpPr/>
          <p:nvPr/>
        </p:nvSpPr>
        <p:spPr>
          <a:xfrm>
            <a:off x="9696017" y="3972646"/>
            <a:ext cx="1204985" cy="343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2042E0B5-743C-46F1-833B-700E0F712C7C}"/>
              </a:ext>
            </a:extLst>
          </p:cNvPr>
          <p:cNvSpPr txBox="1"/>
          <p:nvPr/>
        </p:nvSpPr>
        <p:spPr>
          <a:xfrm>
            <a:off x="5182533" y="3012477"/>
            <a:ext cx="208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krobat" panose="00000600000000000000" pitchFamily="50" charset="-52"/>
              </a:rPr>
              <a:t>Производство</a:t>
            </a:r>
          </a:p>
          <a:p>
            <a:pPr algn="ctr"/>
            <a:r>
              <a:rPr lang="ru-RU" dirty="0">
                <a:latin typeface="Akrobat" panose="00000600000000000000" pitchFamily="50" charset="-52"/>
              </a:rPr>
              <a:t>стройматериалов</a:t>
            </a: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87B4BBD5-C1DE-44A8-A269-5474C4F32E40}"/>
              </a:ext>
            </a:extLst>
          </p:cNvPr>
          <p:cNvSpPr/>
          <p:nvPr/>
        </p:nvSpPr>
        <p:spPr>
          <a:xfrm>
            <a:off x="5644043" y="3984538"/>
            <a:ext cx="1204985" cy="343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470FCEC9-6D5C-4556-96A3-7CD86F2F9E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11071" y="2392857"/>
            <a:ext cx="490951" cy="49095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87BA44D3-9E3E-4E6D-BF8F-02A8E04087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997157" y="2467099"/>
            <a:ext cx="388403" cy="388403"/>
          </a:xfrm>
          <a:prstGeom prst="rect">
            <a:avLst/>
          </a:prstGeom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5D150A60-3AAA-420E-9A2D-CBF59BED84D0}"/>
              </a:ext>
            </a:extLst>
          </p:cNvPr>
          <p:cNvSpPr txBox="1"/>
          <p:nvPr/>
        </p:nvSpPr>
        <p:spPr>
          <a:xfrm>
            <a:off x="491041" y="4250058"/>
            <a:ext cx="11209918" cy="1721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Фонд на постоянной основе проводит работу по подготовке методических и нормативно-правовых документов в целях реализации промышленной политики. В соответствии с Концепцией промышленной политики на базе Фонда развития Югры планируется создание регионального Фонда развития промышленности. Основными направлениями деятельности создаваемого Фонда будет оказание финансовой поддержки промышленным предприятиям Югры в форме выдачи льготных займов.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Фондом разработаны отраслевые концепции развития газоперерабатывающего лесопромышленного, агропромышленного комплексов, отрасли производства строительных материалов. Концепции содержат  целевые и качественные значения развития отраслей, стоимостную оценку мер стимулирования субъектов деятельности в сфере промышленности, оценку состояния отраслей промышленности, сценарии развития указанных отраслей промышленности.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514A01F-8045-4C06-B265-3C8B06BEEE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26396" y="2360125"/>
            <a:ext cx="566376" cy="50973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FFDEDB-99C0-4BCC-BEA6-24A61237B77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813785" y="2369260"/>
            <a:ext cx="219053" cy="480609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F2799EF1-0F87-4553-BB64-0F3033B03A6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536315" y="2483701"/>
            <a:ext cx="170023" cy="373036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C3295698-A013-4A85-8660-31D1348A514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141996" y="2496827"/>
            <a:ext cx="170023" cy="37303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719904C-419F-487F-B1D3-55384BCF00D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993974" y="2392857"/>
            <a:ext cx="476984" cy="501275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C37B35A3-0A6E-4510-B307-35F48CDFBC65}"/>
              </a:ext>
            </a:extLst>
          </p:cNvPr>
          <p:cNvSpPr txBox="1"/>
          <p:nvPr/>
        </p:nvSpPr>
        <p:spPr>
          <a:xfrm>
            <a:off x="455340" y="360042"/>
            <a:ext cx="9857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Intro" panose="02000000000000000000" pitchFamily="50" charset="0"/>
              </a:rPr>
              <a:t>ЮГРА</a:t>
            </a:r>
            <a:r>
              <a:rPr lang="ru-RU" sz="3600" dirty="0">
                <a:solidFill>
                  <a:schemeClr val="bg1"/>
                </a:solidFill>
                <a:latin typeface="Houschka Pro ExtraBold" panose="02000503000000020003" pitchFamily="50" charset="-52"/>
              </a:rPr>
              <a:t> - </a:t>
            </a:r>
            <a:r>
              <a:rPr lang="ru-RU" sz="3600" dirty="0">
                <a:solidFill>
                  <a:schemeClr val="bg1"/>
                </a:solidFill>
                <a:latin typeface="Intro" panose="02000000000000000000" pitchFamily="50" charset="0"/>
              </a:rPr>
              <a:t>лидер</a:t>
            </a:r>
            <a:endParaRPr lang="ru-RU" sz="36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288E82D-DDE3-455D-B04D-8B73D0FFFBAE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803215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8BC2A507-802A-456B-AC57-F76DB59C8EBB}"/>
              </a:ext>
            </a:extLst>
          </p:cNvPr>
          <p:cNvSpPr/>
          <p:nvPr/>
        </p:nvSpPr>
        <p:spPr>
          <a:xfrm>
            <a:off x="0" y="1343976"/>
            <a:ext cx="12192000" cy="19362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36679EC7-B9F4-44D2-902A-E94E63C9DD99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DD010C-BC96-4747-9CE6-5B3A49A2A4BE}"/>
              </a:ext>
            </a:extLst>
          </p:cNvPr>
          <p:cNvSpPr txBox="1"/>
          <p:nvPr/>
        </p:nvSpPr>
        <p:spPr>
          <a:xfrm>
            <a:off x="348602" y="6475542"/>
            <a:ext cx="3337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17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16486CB2-6720-4DAB-9F0D-7E47AAF6129D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1636AD28-DA09-416E-AB4C-D5C59326BB52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F06ACAFB-2980-41FF-BC93-B5E48D422C94}"/>
              </a:ext>
            </a:extLst>
          </p:cNvPr>
          <p:cNvSpPr txBox="1"/>
          <p:nvPr/>
        </p:nvSpPr>
        <p:spPr>
          <a:xfrm>
            <a:off x="455340" y="411800"/>
            <a:ext cx="9857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НОРМАТИВНО </a:t>
            </a:r>
            <a:r>
              <a:rPr lang="ru-RU" sz="2000" dirty="0">
                <a:solidFill>
                  <a:schemeClr val="bg1"/>
                </a:solidFill>
                <a:latin typeface="Impact" panose="020B0806030902050204" pitchFamily="34" charset="0"/>
              </a:rPr>
              <a:t>– 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ПРАВОВЫЕ АКТЫ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DE6C889-BA45-4A1A-BA90-AE9422FBA6E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36A2104B-8C24-4A6A-8948-FC3AE6E6AB46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F3B8EE7B-D4D3-4FDE-95DC-BAB5B6DC8EBB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D25D648B-15DD-413B-8035-7B094C86F022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7E37A4AC-37A0-4BAB-9CDC-41ACF03982C7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A582DE6F-F42A-4442-A3B9-0053BB9A547A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2AD1564D-32FC-4430-B90C-24C594A25996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4E8DEDDF-045E-45B7-B81C-D14EDEC38E30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19" name="Straight Connector 84">
            <a:extLst>
              <a:ext uri="{FF2B5EF4-FFF2-40B4-BE49-F238E27FC236}">
                <a16:creationId xmlns:a16="http://schemas.microsoft.com/office/drawing/2014/main" id="{765C3295-DA5C-42B0-957C-E25ADAC90112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58">
            <a:extLst>
              <a:ext uri="{FF2B5EF4-FFF2-40B4-BE49-F238E27FC236}">
                <a16:creationId xmlns:a16="http://schemas.microsoft.com/office/drawing/2014/main" id="{9F32C81E-8D62-42A4-8BAB-83DCC279E703}"/>
              </a:ext>
            </a:extLst>
          </p:cNvPr>
          <p:cNvSpPr/>
          <p:nvPr/>
        </p:nvSpPr>
        <p:spPr bwMode="ltGray">
          <a:xfrm>
            <a:off x="1769780" y="1460957"/>
            <a:ext cx="8533614" cy="517455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ПРИНЯТЫЕ НОРМАТИВНО–ПРАВОВЫЕ АКТЫ в 2016 ГОДУ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7D72ACE3-317D-4E98-9A43-BA6DCC315C7C}"/>
              </a:ext>
            </a:extLst>
          </p:cNvPr>
          <p:cNvSpPr/>
          <p:nvPr/>
        </p:nvSpPr>
        <p:spPr>
          <a:xfrm>
            <a:off x="0" y="4274698"/>
            <a:ext cx="12191999" cy="12978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endParaRPr lang="en-US" sz="1400" kern="0" dirty="0">
              <a:solidFill>
                <a:sysClr val="window" lastClr="FFFFFF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 algn="ctr">
              <a:defRPr/>
            </a:pPr>
            <a:endParaRPr lang="en-US" sz="1400" kern="0" dirty="0">
              <a:solidFill>
                <a:sysClr val="window" lastClr="FFFFFF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1400" kern="0" dirty="0">
                <a:solidFill>
                  <a:sysClr val="window" lastClr="FFFFFF"/>
                </a:solidFill>
                <a:latin typeface="Akrobat" panose="00000600000000000000" pitchFamily="50" charset="-52"/>
                <a:cs typeface="Times New Roman" pitchFamily="18" charset="0"/>
              </a:rPr>
              <a:t>ГОСУДАРСТВЕННАЯ ПРОГРАММА «РАЗВИТИЕ ПРОМЫШЛЕННОСТИ В ХАНТЫ-МАНСИЙСКОМ АВТОНОМНОМ ОКРУГЕ – ЮГРЕ</a:t>
            </a:r>
          </a:p>
          <a:p>
            <a:pPr lvl="0" algn="ctr">
              <a:defRPr/>
            </a:pPr>
            <a:r>
              <a:rPr lang="ru-RU" sz="1400" kern="0" dirty="0">
                <a:solidFill>
                  <a:sysClr val="window" lastClr="FFFFFF"/>
                </a:solidFill>
                <a:latin typeface="Akrobat" panose="00000600000000000000" pitchFamily="50" charset="-52"/>
                <a:cs typeface="Times New Roman" pitchFamily="18" charset="0"/>
              </a:rPr>
              <a:t> НА 2017 – 2020 ГОДЫ И НА ПЕРИОД ДО 2025 ГОДА»</a:t>
            </a:r>
            <a:endParaRPr lang="ru-RU" sz="1400" dirty="0">
              <a:latin typeface="Akrobat" panose="00000600000000000000" pitchFamily="50" charset="-52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099452E-B30B-4047-90D4-894F3F6F85AB}"/>
              </a:ext>
            </a:extLst>
          </p:cNvPr>
          <p:cNvSpPr txBox="1"/>
          <p:nvPr/>
        </p:nvSpPr>
        <p:spPr>
          <a:xfrm>
            <a:off x="327491" y="5619618"/>
            <a:ext cx="11209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ru-RU" sz="12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Государственная программа является основным инструментом реализации государственной политики в сфере промышленности. Нормативный правовой акт предусматривает меры стимулирования деятельности в сфере промышленности: финансовая, информационно-консультационная поддержка, имущественная поддержка, развитие трудового потенциала, развитие промышленной инфраструктуры  и пр.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52BFB17-530A-4AC8-865C-78010F668662}"/>
              </a:ext>
            </a:extLst>
          </p:cNvPr>
          <p:cNvSpPr txBox="1"/>
          <p:nvPr/>
        </p:nvSpPr>
        <p:spPr>
          <a:xfrm>
            <a:off x="391889" y="2067571"/>
            <a:ext cx="27892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Закон автономного округа от 31.03.2016</a:t>
            </a:r>
            <a:endParaRPr lang="en-US" sz="1200" kern="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№ 23-оз</a:t>
            </a:r>
            <a:r>
              <a:rPr lang="en-US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«О промышленной политике</a:t>
            </a:r>
            <a:endParaRPr lang="en-US" sz="1200" kern="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в Ханты-Мансийском автономном</a:t>
            </a:r>
            <a:endParaRPr lang="en-US" sz="1200" kern="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округе </a:t>
            </a:r>
            <a:r>
              <a:rPr lang="ru-RU" sz="1200" kern="0" dirty="0">
                <a:solidFill>
                  <a:sysClr val="window" lastClr="FFFFFF"/>
                </a:solidFill>
                <a:latin typeface="Akrobat" panose="00000600000000000000" pitchFamily="50" charset="-52"/>
                <a:cs typeface="Times New Roman" pitchFamily="18" charset="0"/>
              </a:rPr>
              <a:t>– </a:t>
            </a: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Югре»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04C11F6-BE20-48C0-A25A-62E0A5DA77FF}"/>
              </a:ext>
            </a:extLst>
          </p:cNvPr>
          <p:cNvSpPr txBox="1"/>
          <p:nvPr/>
        </p:nvSpPr>
        <p:spPr>
          <a:xfrm>
            <a:off x="368993" y="3312846"/>
            <a:ext cx="273813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Нормативным правовым актом определены цели,</a:t>
            </a:r>
            <a:endParaRPr lang="en-US" sz="1000" kern="0" dirty="0">
              <a:solidFill>
                <a:sysClr val="windowText" lastClr="000000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задачи промышленной политики Югры;</a:t>
            </a:r>
            <a:r>
              <a:rPr lang="en-US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полномочия исполнительных органов государственной власти;</a:t>
            </a:r>
            <a:endParaRPr lang="en-US" sz="1000" kern="0" dirty="0">
              <a:solidFill>
                <a:sysClr val="windowText" lastClr="000000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меры стимулирования деятельности в сфере</a:t>
            </a:r>
            <a:endParaRPr lang="en-US" sz="1000" kern="0" dirty="0">
              <a:solidFill>
                <a:sysClr val="windowText" lastClr="000000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промышленности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7F40164-B510-450D-9EA4-1BA2D137EB7D}"/>
              </a:ext>
            </a:extLst>
          </p:cNvPr>
          <p:cNvSpPr txBox="1"/>
          <p:nvPr/>
        </p:nvSpPr>
        <p:spPr>
          <a:xfrm>
            <a:off x="3124473" y="2050288"/>
            <a:ext cx="27148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Распоряжение правительства автономного округа от 29.07.2016 г., № 412-рп «О реестре</a:t>
            </a:r>
            <a:r>
              <a:rPr lang="en-US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индустриальных (промышленных) парков Ханты-Мансийского автономного округа-Югры» 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D07C517-5F67-4932-A7C2-B8A7B5D24AB9}"/>
              </a:ext>
            </a:extLst>
          </p:cNvPr>
          <p:cNvSpPr txBox="1"/>
          <p:nvPr/>
        </p:nvSpPr>
        <p:spPr>
          <a:xfrm>
            <a:off x="3080164" y="3312846"/>
            <a:ext cx="2750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Нормативным правовым актом определены форма</a:t>
            </a:r>
            <a:endParaRPr lang="en-US" sz="1000" kern="0" dirty="0">
              <a:solidFill>
                <a:sysClr val="windowText" lastClr="000000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 algn="just"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и порядок ведение Реестра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023EBA7-882A-46CD-A848-4350DFE545E2}"/>
              </a:ext>
            </a:extLst>
          </p:cNvPr>
          <p:cNvSpPr txBox="1"/>
          <p:nvPr/>
        </p:nvSpPr>
        <p:spPr>
          <a:xfrm>
            <a:off x="5945985" y="2047881"/>
            <a:ext cx="290698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Распоряжение правительства автономного округа от 29.07.2016 г., № 413-рп «О реестре</a:t>
            </a:r>
            <a:r>
              <a:rPr lang="en-US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резидентов индустриальных (промышленных)</a:t>
            </a:r>
            <a:endParaRPr lang="en-US" sz="1200" kern="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парков Ханты-Мансийского автономного</a:t>
            </a:r>
            <a:r>
              <a:rPr lang="en-US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округа</a:t>
            </a:r>
            <a:r>
              <a:rPr lang="ru-RU" sz="1200" kern="0" dirty="0">
                <a:solidFill>
                  <a:sysClr val="window" lastClr="FFFFFF"/>
                </a:solidFill>
                <a:latin typeface="Akrobat" panose="00000600000000000000" pitchFamily="50" charset="-52"/>
                <a:cs typeface="Times New Roman" pitchFamily="18" charset="0"/>
              </a:rPr>
              <a:t> – </a:t>
            </a: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Югры»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C1C7694-AADE-4EBF-85AC-72DEE228B0C2}"/>
              </a:ext>
            </a:extLst>
          </p:cNvPr>
          <p:cNvSpPr txBox="1"/>
          <p:nvPr/>
        </p:nvSpPr>
        <p:spPr>
          <a:xfrm>
            <a:off x="5945985" y="3312846"/>
            <a:ext cx="32739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Нормативным правовым актом определены форма </a:t>
            </a:r>
            <a:endParaRPr lang="en-US" sz="1000" kern="0" dirty="0">
              <a:solidFill>
                <a:sysClr val="windowText" lastClr="000000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и порядок ведение Реестра резидентов</a:t>
            </a:r>
            <a:r>
              <a:rPr lang="en-US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000" kern="0" dirty="0">
                <a:solidFill>
                  <a:sysClr val="windowText" lastClr="000000"/>
                </a:solidFill>
                <a:latin typeface="Akrobat" panose="00000600000000000000" pitchFamily="50" charset="-52"/>
                <a:cs typeface="Times New Roman" pitchFamily="18" charset="0"/>
              </a:rPr>
              <a:t> индустриальных (промышленных) парков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15150CB-C015-45CA-91E5-E9B0920A63ED}"/>
              </a:ext>
            </a:extLst>
          </p:cNvPr>
          <p:cNvSpPr txBox="1"/>
          <p:nvPr/>
        </p:nvSpPr>
        <p:spPr>
          <a:xfrm>
            <a:off x="8928591" y="2050288"/>
            <a:ext cx="3003957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Постановление правительства </a:t>
            </a:r>
            <a:endParaRPr lang="en-US" sz="1200" kern="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Автономного</a:t>
            </a:r>
            <a:r>
              <a:rPr lang="en-US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округа  от  30.12.2016 г., № 570-п</a:t>
            </a:r>
          </a:p>
          <a:p>
            <a:pPr lvl="0">
              <a:defRPr/>
            </a:pP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«О специальном инвестиционном контракте, стороной которого является Ханты-Мансийский автономный округ</a:t>
            </a:r>
            <a:r>
              <a:rPr lang="ru-RU" sz="1200" kern="0" dirty="0">
                <a:solidFill>
                  <a:sysClr val="window" lastClr="FFFFFF"/>
                </a:solidFill>
                <a:latin typeface="Akrobat" panose="00000600000000000000" pitchFamily="50" charset="-52"/>
                <a:cs typeface="Times New Roman" pitchFamily="18" charset="0"/>
              </a:rPr>
              <a:t> – </a:t>
            </a:r>
            <a:r>
              <a:rPr lang="ru-RU" sz="1200" kern="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Югра»</a:t>
            </a:r>
          </a:p>
        </p:txBody>
      </p:sp>
      <p:sp>
        <p:nvSpPr>
          <p:cNvPr id="49" name="Rectangle 58">
            <a:extLst>
              <a:ext uri="{FF2B5EF4-FFF2-40B4-BE49-F238E27FC236}">
                <a16:creationId xmlns:a16="http://schemas.microsoft.com/office/drawing/2014/main" id="{DEDB9368-C3FD-4530-8FB4-049D1D4BC40D}"/>
              </a:ext>
            </a:extLst>
          </p:cNvPr>
          <p:cNvSpPr/>
          <p:nvPr/>
        </p:nvSpPr>
        <p:spPr bwMode="ltGray">
          <a:xfrm>
            <a:off x="2852216" y="4406805"/>
            <a:ext cx="6368742" cy="517455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ПЛАНИРУЕМЫЕ К ПРИНЯТИЮ НОРМАТИВНО–ПРАВОВЫЕ АКТЫ</a:t>
            </a: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516FB4FB-1A6F-40B4-BA91-E8C3D5BF9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05585" y="1581320"/>
            <a:ext cx="248080" cy="277423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FA711CD9-2F7A-4AEC-88F6-14D5701668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11085" y="4535887"/>
            <a:ext cx="250667" cy="27633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6FCE4822-4F43-414D-8386-CC23953998AD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15476004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4">
            <a:extLst>
              <a:ext uri="{FF2B5EF4-FFF2-40B4-BE49-F238E27FC236}">
                <a16:creationId xmlns:a16="http://schemas.microsoft.com/office/drawing/2014/main" id="{1C1D7E23-A2D2-4BE8-AA12-92F9B42F5255}"/>
              </a:ext>
            </a:extLst>
          </p:cNvPr>
          <p:cNvSpPr/>
          <p:nvPr/>
        </p:nvSpPr>
        <p:spPr>
          <a:xfrm>
            <a:off x="0" y="2507920"/>
            <a:ext cx="11689080" cy="2383676"/>
          </a:xfrm>
          <a:custGeom>
            <a:avLst/>
            <a:gdLst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10993515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8791853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8791853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9049675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305870"/>
              <a:gd name="connsiteY0" fmla="*/ 1258 h 2383676"/>
              <a:gd name="connsiteX1" fmla="*/ 9305870 w 9305870"/>
              <a:gd name="connsiteY1" fmla="*/ 0 h 2383676"/>
              <a:gd name="connsiteX2" fmla="*/ 9049675 w 9305870"/>
              <a:gd name="connsiteY2" fmla="*/ 2383676 h 2383676"/>
              <a:gd name="connsiteX3" fmla="*/ 0 w 9305870"/>
              <a:gd name="connsiteY3" fmla="*/ 2383676 h 2383676"/>
              <a:gd name="connsiteX4" fmla="*/ 0 w 9305870"/>
              <a:gd name="connsiteY4" fmla="*/ 1258 h 2383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05870" h="2383676">
                <a:moveTo>
                  <a:pt x="0" y="1258"/>
                </a:moveTo>
                <a:lnTo>
                  <a:pt x="9305870" y="0"/>
                </a:lnTo>
                <a:lnTo>
                  <a:pt x="9049675" y="2383676"/>
                </a:lnTo>
                <a:lnTo>
                  <a:pt x="0" y="2383676"/>
                </a:lnTo>
                <a:lnTo>
                  <a:pt x="0" y="1258"/>
                </a:lnTo>
                <a:close/>
              </a:path>
            </a:pathLst>
          </a:cu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501DEB82-4E12-4C66-924F-3D04B194C44E}"/>
              </a:ext>
            </a:extLst>
          </p:cNvPr>
          <p:cNvCxnSpPr>
            <a:cxnSpLocks/>
          </p:cNvCxnSpPr>
          <p:nvPr/>
        </p:nvCxnSpPr>
        <p:spPr>
          <a:xfrm>
            <a:off x="6472206" y="-78663"/>
            <a:ext cx="6388963" cy="515792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DC525F2-4477-48A3-AA19-831FF865CC9C}"/>
              </a:ext>
            </a:extLst>
          </p:cNvPr>
          <p:cNvSpPr txBox="1"/>
          <p:nvPr/>
        </p:nvSpPr>
        <p:spPr>
          <a:xfrm>
            <a:off x="3225687" y="3308407"/>
            <a:ext cx="5740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ntro" panose="02000000000000000000" pitchFamily="50" charset="0"/>
              </a:rPr>
              <a:t>ИННОВАЦИОННОЕ РАЗВИТИЕ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C571C1-7F06-41D5-8090-6CBF9D85E000}"/>
              </a:ext>
            </a:extLst>
          </p:cNvPr>
          <p:cNvSpPr txBox="1"/>
          <p:nvPr/>
        </p:nvSpPr>
        <p:spPr>
          <a:xfrm>
            <a:off x="5505936" y="2019382"/>
            <a:ext cx="11801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rgbClr val="F9B233"/>
                </a:solidFill>
                <a:latin typeface="Intro" panose="02000000000000000000" pitchFamily="50" charset="0"/>
              </a:rPr>
              <a:t>Раздел 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845858-0639-417E-8CED-17E6528B7F70}"/>
              </a:ext>
            </a:extLst>
          </p:cNvPr>
          <p:cNvSpPr txBox="1"/>
          <p:nvPr/>
        </p:nvSpPr>
        <p:spPr>
          <a:xfrm>
            <a:off x="348602" y="6475542"/>
            <a:ext cx="3445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18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C0C3043E-A055-4EE3-B5C9-43A56D206925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60443315-D05A-41B8-889A-09F23AD34B4F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E33C3E97-66A6-40D7-9353-1CDDD7185F92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48C95FD6-8D34-438C-B5BD-EF7B1208BEBB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05003D17-6F3E-4F19-8DDE-211EACDEE95A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6C25FC4C-666A-4E84-B980-47B9E7EE18C1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CFC64FE8-0D5B-488E-A942-C79AEBEC92DD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D6EF2531-20BE-4D3D-97D9-786FE96919BE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9F3509DE-392B-420C-A794-6DE2FA21D460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11429121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3294998-BDCC-4422-B39D-B150744E514F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E9443A-9273-4688-80AD-39D6C3FCEBEB}"/>
              </a:ext>
            </a:extLst>
          </p:cNvPr>
          <p:cNvSpPr txBox="1"/>
          <p:nvPr/>
        </p:nvSpPr>
        <p:spPr>
          <a:xfrm>
            <a:off x="348602" y="6475542"/>
            <a:ext cx="339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1</a:t>
            </a:r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9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372F4A37-F9FE-49D6-8ABD-16A77214BC08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5B35C650-8B38-4BC6-8F3F-54C30117AC16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737F098-00D7-4C51-A4B7-535FAAC505A7}"/>
              </a:ext>
            </a:extLst>
          </p:cNvPr>
          <p:cNvSpPr txBox="1"/>
          <p:nvPr/>
        </p:nvSpPr>
        <p:spPr>
          <a:xfrm>
            <a:off x="419238" y="406585"/>
            <a:ext cx="9857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БЕРЕЖЛИВЫЙ РЕГИОН В ХАНТЫ</a:t>
            </a:r>
            <a:r>
              <a:rPr lang="ru-RU" sz="2000" dirty="0">
                <a:solidFill>
                  <a:schemeClr val="bg1"/>
                </a:solidFill>
                <a:latin typeface="Impact" panose="020B0806030902050204" pitchFamily="34" charset="0"/>
              </a:rPr>
              <a:t>-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МАНСИЙСКОМ</a:t>
            </a:r>
          </a:p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АВТОНОМНОМ ОКРУГЕ</a:t>
            </a:r>
            <a:r>
              <a:rPr lang="ru-RU" sz="2000" dirty="0">
                <a:solidFill>
                  <a:schemeClr val="bg1"/>
                </a:solidFill>
                <a:latin typeface="Impact" panose="020B0806030902050204" pitchFamily="34" charset="0"/>
              </a:rPr>
              <a:t>-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ЮГРЕ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86CCDCF-B114-4B67-AFC6-48961F61088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24DF2B35-AD6A-4568-A2FC-5641A7B62141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529193E7-13FB-4F41-8DC8-D08380812A1C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F5775694-A07F-42C1-9B8C-2FC284E2DD26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F4775F35-FB11-4E95-8568-A03A92DDB581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AA841278-FDE6-44A1-B867-3DAAAC875ABB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17C4CF41-F3F8-4B7E-BDBB-DE0B8A053A9E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2424C51C-3188-4316-9319-061B1AD801C7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20" name="Straight Connector 84">
            <a:extLst>
              <a:ext uri="{FF2B5EF4-FFF2-40B4-BE49-F238E27FC236}">
                <a16:creationId xmlns:a16="http://schemas.microsoft.com/office/drawing/2014/main" id="{AED96FBE-1213-425B-9572-C5AC1BC5680C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4F6E7BB8-8B17-4D79-B608-B5E34E84E23D}"/>
              </a:ext>
            </a:extLst>
          </p:cNvPr>
          <p:cNvSpPr txBox="1"/>
          <p:nvPr/>
        </p:nvSpPr>
        <p:spPr>
          <a:xfrm>
            <a:off x="796277" y="2853443"/>
            <a:ext cx="208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krobat" panose="00000600000000000000" pitchFamily="50" charset="-52"/>
              </a:rPr>
              <a:t>Диверсификация экономики Югры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11B36DB-FB13-4CDD-A326-076568CD45E7}"/>
              </a:ext>
            </a:extLst>
          </p:cNvPr>
          <p:cNvSpPr txBox="1"/>
          <p:nvPr/>
        </p:nvSpPr>
        <p:spPr>
          <a:xfrm>
            <a:off x="3294056" y="2844661"/>
            <a:ext cx="2089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krobat" panose="00000600000000000000" pitchFamily="50" charset="-52"/>
              </a:rPr>
              <a:t>Повышение </a:t>
            </a:r>
          </a:p>
          <a:p>
            <a:pPr algn="ctr"/>
            <a:r>
              <a:rPr lang="ru-RU" dirty="0">
                <a:latin typeface="Akrobat" panose="00000600000000000000" pitchFamily="50" charset="-52"/>
              </a:rPr>
              <a:t>производительности </a:t>
            </a:r>
          </a:p>
          <a:p>
            <a:pPr algn="ctr"/>
            <a:r>
              <a:rPr lang="ru-RU" dirty="0">
                <a:latin typeface="Akrobat" panose="00000600000000000000" pitchFamily="50" charset="-52"/>
              </a:rPr>
              <a:t>труда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C33A942-1DA0-4DA0-8F6E-12860FA05800}"/>
              </a:ext>
            </a:extLst>
          </p:cNvPr>
          <p:cNvSpPr txBox="1"/>
          <p:nvPr/>
        </p:nvSpPr>
        <p:spPr>
          <a:xfrm>
            <a:off x="8664092" y="2833424"/>
            <a:ext cx="3225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krobat" panose="00000600000000000000" pitchFamily="50" charset="-52"/>
              </a:rPr>
              <a:t>Повышение эффективности работы ИОГВ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AFA00E9-A3FF-4491-B8E7-25A594B7A266}"/>
              </a:ext>
            </a:extLst>
          </p:cNvPr>
          <p:cNvSpPr txBox="1"/>
          <p:nvPr/>
        </p:nvSpPr>
        <p:spPr>
          <a:xfrm>
            <a:off x="6027752" y="2832785"/>
            <a:ext cx="21963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krobat" panose="00000600000000000000" pitchFamily="50" charset="-52"/>
              </a:rPr>
              <a:t>Повышение качества</a:t>
            </a:r>
          </a:p>
          <a:p>
            <a:pPr algn="ctr"/>
            <a:r>
              <a:rPr lang="ru-RU" dirty="0">
                <a:latin typeface="Akrobat" panose="00000600000000000000" pitchFamily="50" charset="-52"/>
              </a:rPr>
              <a:t>Государственных</a:t>
            </a:r>
          </a:p>
          <a:p>
            <a:pPr algn="ctr"/>
            <a:r>
              <a:rPr lang="ru-RU" dirty="0">
                <a:latin typeface="Akrobat" panose="00000600000000000000" pitchFamily="50" charset="-52"/>
              </a:rPr>
              <a:t>услуг</a:t>
            </a:r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BF7D451C-1191-4C19-A1CA-5A185095E5C1}"/>
              </a:ext>
            </a:extLst>
          </p:cNvPr>
          <p:cNvSpPr/>
          <p:nvPr/>
        </p:nvSpPr>
        <p:spPr>
          <a:xfrm>
            <a:off x="921442" y="3005189"/>
            <a:ext cx="82114" cy="821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7B730129-B62A-49E6-BEAF-15EDBDA7AB31}"/>
              </a:ext>
            </a:extLst>
          </p:cNvPr>
          <p:cNvSpPr/>
          <p:nvPr/>
        </p:nvSpPr>
        <p:spPr>
          <a:xfrm>
            <a:off x="3646711" y="3005189"/>
            <a:ext cx="82114" cy="821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>
            <a:extLst>
              <a:ext uri="{FF2B5EF4-FFF2-40B4-BE49-F238E27FC236}">
                <a16:creationId xmlns:a16="http://schemas.microsoft.com/office/drawing/2014/main" id="{681EA87C-4806-42C4-91D9-79B67A3B6497}"/>
              </a:ext>
            </a:extLst>
          </p:cNvPr>
          <p:cNvSpPr/>
          <p:nvPr/>
        </p:nvSpPr>
        <p:spPr>
          <a:xfrm>
            <a:off x="6008702" y="3005189"/>
            <a:ext cx="82114" cy="821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>
            <a:extLst>
              <a:ext uri="{FF2B5EF4-FFF2-40B4-BE49-F238E27FC236}">
                <a16:creationId xmlns:a16="http://schemas.microsoft.com/office/drawing/2014/main" id="{8FCDC098-6E48-4B0E-B52E-F615F74A35E1}"/>
              </a:ext>
            </a:extLst>
          </p:cNvPr>
          <p:cNvSpPr/>
          <p:nvPr/>
        </p:nvSpPr>
        <p:spPr>
          <a:xfrm>
            <a:off x="8828102" y="3005189"/>
            <a:ext cx="82114" cy="82114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7B73B52-983C-497C-B928-A569FC86E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87562" y="2027741"/>
            <a:ext cx="632413" cy="63614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88B687E-C61B-4F1C-B337-C0A3292380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055805" y="2003064"/>
            <a:ext cx="522960" cy="672697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A8507921-1FA9-4809-8056-78DE5131903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077" y="2165590"/>
            <a:ext cx="707081" cy="505397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016EFF7B-0CB1-4169-B0D6-0E4EC2FF48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24951" y="1901487"/>
            <a:ext cx="1244113" cy="888652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7800A915-B211-44CB-B6E5-816B7217DA39}"/>
              </a:ext>
            </a:extLst>
          </p:cNvPr>
          <p:cNvSpPr txBox="1"/>
          <p:nvPr/>
        </p:nvSpPr>
        <p:spPr>
          <a:xfrm>
            <a:off x="803575" y="2161147"/>
            <a:ext cx="208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krobat" panose="00000600000000000000" pitchFamily="50" charset="-52"/>
              </a:rPr>
              <a:t>P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krobat" panose="00000600000000000000" pitchFamily="50" charset="-52"/>
            </a:endParaRP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E72D1606-E1B1-4AD3-99E7-504B01C890BA}"/>
              </a:ext>
            </a:extLst>
          </p:cNvPr>
          <p:cNvSpPr/>
          <p:nvPr/>
        </p:nvSpPr>
        <p:spPr>
          <a:xfrm>
            <a:off x="2232" y="4262657"/>
            <a:ext cx="12191999" cy="88532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endParaRPr lang="en-US" sz="1400" kern="0" dirty="0">
              <a:solidFill>
                <a:sysClr val="window" lastClr="FFFFFF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6465167-C851-4224-A298-159F22DDAD8C}"/>
              </a:ext>
            </a:extLst>
          </p:cNvPr>
          <p:cNvSpPr txBox="1"/>
          <p:nvPr/>
        </p:nvSpPr>
        <p:spPr>
          <a:xfrm>
            <a:off x="962499" y="4453560"/>
            <a:ext cx="1063715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266700" algn="ctr"/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ПРИНЯТО УЧАСТИЕ В РАЗРАБОТКЕ КОНЦЕПЦИИ «БЕРЕЖЛИВЫЙ РЕГИОН» В ХАНТЫ-МАНСИЙСКОМ АВТОНОМНОМ ОКРУГЕ</a:t>
            </a:r>
            <a:r>
              <a:rPr lang="ru-RU" sz="1400" kern="0" dirty="0">
                <a:solidFill>
                  <a:sysClr val="window" lastClr="FFFFFF"/>
                </a:solidFill>
                <a:latin typeface="Akrobat" panose="00000600000000000000" pitchFamily="50" charset="-52"/>
                <a:cs typeface="Times New Roman" pitchFamily="18" charset="0"/>
              </a:rPr>
              <a:t> – </a:t>
            </a:r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ЮГРЕ</a:t>
            </a:r>
            <a:endParaRPr lang="en-US" sz="14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 indent="266700" algn="ctr"/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(УТВЕРЖДЕНА РАСПОРЯЖЕНИЕМ ГУБЕРНАТОРА</a:t>
            </a:r>
            <a:r>
              <a:rPr lang="en-US" sz="14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ОТ 19.08.2016 ГОДА № 455-РП).</a:t>
            </a:r>
          </a:p>
          <a:p>
            <a:pPr lvl="0" indent="266700" algn="ctr"/>
            <a:endParaRPr lang="ru-RU" sz="14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  <a:p>
            <a:pPr lvl="0" indent="266700"/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lvl="0" indent="266700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С целью общественного обсуждения Концепция была размещена в сети «Интернет».</a:t>
            </a:r>
          </a:p>
          <a:p>
            <a:pPr lvl="0" indent="266700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За 2016 г. в рамках продвижения Концепция было проведено 6 круглых столов, 2 мастер-класса по обучению базовым принципам бережливого производства </a:t>
            </a:r>
          </a:p>
          <a:p>
            <a:pPr lvl="0" indent="266700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В конкурсе лидеров производительности на кубок им. А.К.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Гастева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в номинации  «Бережливый регион» Ханты-Мансийский автономный округ</a:t>
            </a:r>
            <a:r>
              <a:rPr lang="ru-RU" sz="1200" kern="0" dirty="0">
                <a:latin typeface="Akrobat" panose="00000600000000000000" pitchFamily="50" charset="-52"/>
                <a:cs typeface="Times New Roman" pitchFamily="18" charset="0"/>
              </a:rPr>
              <a:t> – 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Югра отмечен кубком</a:t>
            </a:r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lvl="0" indent="266700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и</a:t>
            </a:r>
            <a:r>
              <a:rPr lang="en-US" sz="1200" dirty="0"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дипломом</a:t>
            </a:r>
            <a:r>
              <a:rPr lang="en-US" sz="1200" dirty="0"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победителя.</a:t>
            </a: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84A3372A-9F1B-4E10-8199-80327A166BE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532568" y="4440160"/>
            <a:ext cx="467152" cy="522407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7BD5C303-714D-455C-AE7A-C718D49AC191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39502947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8EEC0AC-6A96-41A5-A8F7-14F49E596F5D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BF02FFF-44DD-40F3-A9C6-7E3AA8FA0719}"/>
              </a:ext>
            </a:extLst>
          </p:cNvPr>
          <p:cNvSpPr txBox="1"/>
          <p:nvPr/>
        </p:nvSpPr>
        <p:spPr>
          <a:xfrm>
            <a:off x="348602" y="6475542"/>
            <a:ext cx="3738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20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6B4833A6-811A-4169-AA74-C816A1DF651F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65F658BE-7890-4071-9CDF-607EB4C96C05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B84625CD-909B-4886-AA43-DE0F0D476593}"/>
              </a:ext>
            </a:extLst>
          </p:cNvPr>
          <p:cNvSpPr txBox="1"/>
          <p:nvPr/>
        </p:nvSpPr>
        <p:spPr>
          <a:xfrm>
            <a:off x="455340" y="411800"/>
            <a:ext cx="98573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ПРЕДПОСЫЛКИ ВНЕДРЕНИЯ БЕРЕЖЛИВОГО</a:t>
            </a:r>
          </a:p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ПРОИЗВОДСТВА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37180B04-77FA-44AA-ADF2-952D4014A81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50F629D6-0FCC-4913-ACC1-DA161CAC8567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33" name="Овал 32">
              <a:extLst>
                <a:ext uri="{FF2B5EF4-FFF2-40B4-BE49-F238E27FC236}">
                  <a16:creationId xmlns:a16="http://schemas.microsoft.com/office/drawing/2014/main" id="{ACFD573B-1E92-430F-AB9C-EB817BD31947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34" name="Овал 33">
              <a:extLst>
                <a:ext uri="{FF2B5EF4-FFF2-40B4-BE49-F238E27FC236}">
                  <a16:creationId xmlns:a16="http://schemas.microsoft.com/office/drawing/2014/main" id="{A815CC3B-D477-4854-9E19-BF6CD96FC395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35" name="Овал 34">
              <a:extLst>
                <a:ext uri="{FF2B5EF4-FFF2-40B4-BE49-F238E27FC236}">
                  <a16:creationId xmlns:a16="http://schemas.microsoft.com/office/drawing/2014/main" id="{AB8802B0-C5E2-4B9A-970C-EB1D2CE6518E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36" name="Овал 35">
              <a:extLst>
                <a:ext uri="{FF2B5EF4-FFF2-40B4-BE49-F238E27FC236}">
                  <a16:creationId xmlns:a16="http://schemas.microsoft.com/office/drawing/2014/main" id="{94C86FAD-5B82-4BF3-ADF7-6E890203E6D5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7" name="Овал 36">
              <a:extLst>
                <a:ext uri="{FF2B5EF4-FFF2-40B4-BE49-F238E27FC236}">
                  <a16:creationId xmlns:a16="http://schemas.microsoft.com/office/drawing/2014/main" id="{6CA0C2FD-3A94-4081-B1BB-B8AFF5FEF33F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8" name="Овал 37">
              <a:extLst>
                <a:ext uri="{FF2B5EF4-FFF2-40B4-BE49-F238E27FC236}">
                  <a16:creationId xmlns:a16="http://schemas.microsoft.com/office/drawing/2014/main" id="{4BBCC258-96F8-46E0-9452-AF790ECF8CBD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39" name="Straight Connector 84">
            <a:extLst>
              <a:ext uri="{FF2B5EF4-FFF2-40B4-BE49-F238E27FC236}">
                <a16:creationId xmlns:a16="http://schemas.microsoft.com/office/drawing/2014/main" id="{F0F4E855-AFF3-4C53-975F-C17AF94A626F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912127B8-462C-4C67-A7BA-C9F9A0544F8C}"/>
              </a:ext>
            </a:extLst>
          </p:cNvPr>
          <p:cNvSpPr/>
          <p:nvPr/>
        </p:nvSpPr>
        <p:spPr>
          <a:xfrm>
            <a:off x="520893" y="1776757"/>
            <a:ext cx="2936682" cy="2857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78F7E9BD-B3BD-4AE9-80D0-765F59B05D40}"/>
              </a:ext>
            </a:extLst>
          </p:cNvPr>
          <p:cNvSpPr/>
          <p:nvPr/>
        </p:nvSpPr>
        <p:spPr>
          <a:xfrm>
            <a:off x="4333662" y="1776757"/>
            <a:ext cx="2936682" cy="2857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5A5AA432-556F-4AF1-89EA-BFC3F9412DB8}"/>
              </a:ext>
            </a:extLst>
          </p:cNvPr>
          <p:cNvSpPr/>
          <p:nvPr/>
        </p:nvSpPr>
        <p:spPr>
          <a:xfrm>
            <a:off x="8339081" y="1776757"/>
            <a:ext cx="2936682" cy="2857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6F7DE2F-054A-4BF9-8191-9621A08AB281}"/>
              </a:ext>
            </a:extLst>
          </p:cNvPr>
          <p:cNvSpPr txBox="1"/>
          <p:nvPr/>
        </p:nvSpPr>
        <p:spPr>
          <a:xfrm>
            <a:off x="457352" y="2132638"/>
            <a:ext cx="2738133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defTabSz="1007943">
              <a:spcAft>
                <a:spcPts val="3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Неблагоприятные макроэкономические и внешнеполитические условия</a:t>
            </a:r>
          </a:p>
          <a:p>
            <a:pPr lvl="0" defTabSz="1007943">
              <a:spcAft>
                <a:spcPts val="300"/>
              </a:spcAft>
              <a:buClr>
                <a:srgbClr val="000000"/>
              </a:buClr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lvl="0" indent="-171450" defTabSz="1007943"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Условия Крайнего Севера требуют повышенного внимания к контролю производственных расходов с целью сохранения конкурентоспособности</a:t>
            </a:r>
          </a:p>
          <a:p>
            <a:pPr lvl="0" defTabSz="1007943">
              <a:spcAft>
                <a:spcPts val="600"/>
              </a:spcAft>
              <a:buClr>
                <a:srgbClr val="000000"/>
              </a:buClr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lvl="0" indent="-171450" defTabSz="1007943">
              <a:spcAft>
                <a:spcPts val="3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Возможное отставание автономного округа по ряду экономических показателей от регионов, где внедрено и применяется бережливое производство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62A8407-4AAD-4BA2-80C6-39350E4F532F}"/>
              </a:ext>
            </a:extLst>
          </p:cNvPr>
          <p:cNvSpPr txBox="1"/>
          <p:nvPr/>
        </p:nvSpPr>
        <p:spPr>
          <a:xfrm>
            <a:off x="4321368" y="2132638"/>
            <a:ext cx="273813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defTabSz="1007943"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Необходимость повышения производительности труда в отраслях экономики Югры</a:t>
            </a:r>
          </a:p>
          <a:p>
            <a:pPr defTabSz="1007943">
              <a:spcAft>
                <a:spcPts val="600"/>
              </a:spcAft>
              <a:buClr>
                <a:srgbClr val="000000"/>
              </a:buClr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lvl="0" indent="-171450" defTabSz="1007943"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Снижение уровня добычи нефти в регионе, необходимость повышения эффективности нефтегазового сектора и диверсификации экономики</a:t>
            </a:r>
          </a:p>
          <a:p>
            <a:pPr lvl="0" defTabSz="1007943">
              <a:spcAft>
                <a:spcPts val="600"/>
              </a:spcAft>
              <a:buClr>
                <a:srgbClr val="000000"/>
              </a:buClr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indent="-171450" defTabSz="1007943"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Слабое распространение бережливого производства в регионе</a:t>
            </a:r>
          </a:p>
          <a:p>
            <a:pPr defTabSz="1007943">
              <a:spcAft>
                <a:spcPts val="600"/>
              </a:spcAft>
              <a:buClr>
                <a:srgbClr val="000000"/>
              </a:buClr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lvl="0" indent="-171450" defTabSz="1007943"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Реализация стратегии интеграции в лесопромышленном комплексе с внедрением бережливого производства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AABD714-D059-4909-B8B7-3C1CA2BC1117}"/>
              </a:ext>
            </a:extLst>
          </p:cNvPr>
          <p:cNvSpPr txBox="1"/>
          <p:nvPr/>
        </p:nvSpPr>
        <p:spPr>
          <a:xfrm>
            <a:off x="8275766" y="2132638"/>
            <a:ext cx="2738133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defTabSz="1007943"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Бережливое производство является эффективным и универсальным средством для снижения издержек организаций и оптимизации их производственных и административных процессов</a:t>
            </a:r>
          </a:p>
          <a:p>
            <a:pPr lvl="0" defTabSz="1007943">
              <a:spcAft>
                <a:spcPts val="600"/>
              </a:spcAft>
              <a:buClr>
                <a:srgbClr val="000000"/>
              </a:buClr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lvl="0" indent="-171450" defTabSz="1007943"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Повышение инвестиционной привлекательности и общего имиджа региона</a:t>
            </a:r>
          </a:p>
          <a:p>
            <a:pPr lvl="0" defTabSz="1007943">
              <a:spcAft>
                <a:spcPts val="600"/>
              </a:spcAft>
              <a:buClr>
                <a:srgbClr val="000000"/>
              </a:buClr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indent="-171450" defTabSz="1007943"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Растущая потребность в качестве государственных услуг</a:t>
            </a:r>
          </a:p>
          <a:p>
            <a:pPr defTabSz="1007943">
              <a:spcAft>
                <a:spcPts val="600"/>
              </a:spcAft>
              <a:buClr>
                <a:srgbClr val="000000"/>
              </a:buClr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lvl="0" indent="-171450" defTabSz="1007943">
              <a:spcAft>
                <a:spcPts val="6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Наличие в автономном округе ресурсов, необходимых для успешной реализации программы внедрения бережливого производства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FBFC661-3643-4C4E-80E0-0A592512D30C}"/>
              </a:ext>
            </a:extLst>
          </p:cNvPr>
          <p:cNvSpPr txBox="1"/>
          <p:nvPr/>
        </p:nvSpPr>
        <p:spPr>
          <a:xfrm>
            <a:off x="710068" y="1730999"/>
            <a:ext cx="208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" panose="00000600000000000000" pitchFamily="50" charset="-52"/>
              </a:rPr>
              <a:t>ОБЩИЕ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1E51BC8-58C0-4914-BE56-09F30825EACA}"/>
              </a:ext>
            </a:extLst>
          </p:cNvPr>
          <p:cNvSpPr txBox="1"/>
          <p:nvPr/>
        </p:nvSpPr>
        <p:spPr>
          <a:xfrm>
            <a:off x="4758449" y="1731270"/>
            <a:ext cx="208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" panose="00000600000000000000" pitchFamily="50" charset="-52"/>
              </a:rPr>
              <a:t>В ЧАСТНОМ СЕКТОРЕ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78E603C-4256-47EA-8F4B-63BC52D185DD}"/>
              </a:ext>
            </a:extLst>
          </p:cNvPr>
          <p:cNvSpPr txBox="1"/>
          <p:nvPr/>
        </p:nvSpPr>
        <p:spPr>
          <a:xfrm>
            <a:off x="8213624" y="1730999"/>
            <a:ext cx="3187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krobat" panose="00000600000000000000" pitchFamily="50" charset="-52"/>
              </a:rPr>
              <a:t>В ГОСУДАРСТВЕННОМ СЕКТОРЕ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C067E7F-419A-48D0-ACC8-71D3F262B53F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8160228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4">
            <a:extLst>
              <a:ext uri="{FF2B5EF4-FFF2-40B4-BE49-F238E27FC236}">
                <a16:creationId xmlns:a16="http://schemas.microsoft.com/office/drawing/2014/main" id="{A7AFEAB7-52BD-4918-A113-951B3BCA6140}"/>
              </a:ext>
            </a:extLst>
          </p:cNvPr>
          <p:cNvSpPr/>
          <p:nvPr/>
        </p:nvSpPr>
        <p:spPr>
          <a:xfrm>
            <a:off x="0" y="2507920"/>
            <a:ext cx="11689080" cy="2383676"/>
          </a:xfrm>
          <a:custGeom>
            <a:avLst/>
            <a:gdLst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10993515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10993515"/>
              <a:gd name="connsiteY0" fmla="*/ 0 h 2382418"/>
              <a:gd name="connsiteX1" fmla="*/ 10993515 w 10993515"/>
              <a:gd name="connsiteY1" fmla="*/ 0 h 2382418"/>
              <a:gd name="connsiteX2" fmla="*/ 8791853 w 10993515"/>
              <a:gd name="connsiteY2" fmla="*/ 2382418 h 2382418"/>
              <a:gd name="connsiteX3" fmla="*/ 0 w 10993515"/>
              <a:gd name="connsiteY3" fmla="*/ 2382418 h 2382418"/>
              <a:gd name="connsiteX4" fmla="*/ 0 w 10993515"/>
              <a:gd name="connsiteY4" fmla="*/ 0 h 2382418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8791853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706253"/>
              <a:gd name="connsiteY0" fmla="*/ 8878 h 2391296"/>
              <a:gd name="connsiteX1" fmla="*/ 9706253 w 9706253"/>
              <a:gd name="connsiteY1" fmla="*/ 0 h 2391296"/>
              <a:gd name="connsiteX2" fmla="*/ 9049675 w 9706253"/>
              <a:gd name="connsiteY2" fmla="*/ 2391296 h 2391296"/>
              <a:gd name="connsiteX3" fmla="*/ 0 w 9706253"/>
              <a:gd name="connsiteY3" fmla="*/ 2391296 h 2391296"/>
              <a:gd name="connsiteX4" fmla="*/ 0 w 9706253"/>
              <a:gd name="connsiteY4" fmla="*/ 8878 h 2391296"/>
              <a:gd name="connsiteX0" fmla="*/ 0 w 9305870"/>
              <a:gd name="connsiteY0" fmla="*/ 1258 h 2383676"/>
              <a:gd name="connsiteX1" fmla="*/ 9305870 w 9305870"/>
              <a:gd name="connsiteY1" fmla="*/ 0 h 2383676"/>
              <a:gd name="connsiteX2" fmla="*/ 9049675 w 9305870"/>
              <a:gd name="connsiteY2" fmla="*/ 2383676 h 2383676"/>
              <a:gd name="connsiteX3" fmla="*/ 0 w 9305870"/>
              <a:gd name="connsiteY3" fmla="*/ 2383676 h 2383676"/>
              <a:gd name="connsiteX4" fmla="*/ 0 w 9305870"/>
              <a:gd name="connsiteY4" fmla="*/ 1258 h 2383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05870" h="2383676">
                <a:moveTo>
                  <a:pt x="0" y="1258"/>
                </a:moveTo>
                <a:lnTo>
                  <a:pt x="9305870" y="0"/>
                </a:lnTo>
                <a:lnTo>
                  <a:pt x="9049675" y="2383676"/>
                </a:lnTo>
                <a:lnTo>
                  <a:pt x="0" y="2383676"/>
                </a:lnTo>
                <a:lnTo>
                  <a:pt x="0" y="1258"/>
                </a:lnTo>
                <a:close/>
              </a:path>
            </a:pathLst>
          </a:cu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57B019-C323-471F-9670-88D70B60D6DC}"/>
              </a:ext>
            </a:extLst>
          </p:cNvPr>
          <p:cNvSpPr txBox="1"/>
          <p:nvPr/>
        </p:nvSpPr>
        <p:spPr>
          <a:xfrm>
            <a:off x="2512358" y="3308407"/>
            <a:ext cx="71673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ntro" panose="02000000000000000000" pitchFamily="50" charset="0"/>
              </a:rPr>
              <a:t>ПРОДВИЖЕНИЕ ИНВЕСТИЦИОННОГО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Intro" panose="02000000000000000000" pitchFamily="50" charset="0"/>
              </a:rPr>
              <a:t>ПОТЕНЦИАЛА ЮГРЫ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B7E181-102B-4CAD-B0E2-018AF462FB11}"/>
              </a:ext>
            </a:extLst>
          </p:cNvPr>
          <p:cNvSpPr txBox="1"/>
          <p:nvPr/>
        </p:nvSpPr>
        <p:spPr>
          <a:xfrm>
            <a:off x="5505936" y="2019382"/>
            <a:ext cx="11801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rgbClr val="F9B233"/>
                </a:solidFill>
                <a:latin typeface="Intro" panose="02000000000000000000" pitchFamily="50" charset="0"/>
              </a:rPr>
              <a:t>Раздел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80D106-4C90-433D-A036-D13A67907E4E}"/>
              </a:ext>
            </a:extLst>
          </p:cNvPr>
          <p:cNvSpPr txBox="1"/>
          <p:nvPr/>
        </p:nvSpPr>
        <p:spPr>
          <a:xfrm>
            <a:off x="348602" y="6475542"/>
            <a:ext cx="3390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21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3017D300-B4D3-4111-A6D9-B3DD0F4CB110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F08BA539-9828-4C32-BB4C-7A1162CE75B0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589C5B2F-3508-4055-BA10-14827EB1639A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rgbClr val="7E7B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3F3D3461-8657-4933-AF7A-E29E7C1A3692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E7B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AC3427AC-A580-4A0E-B46E-167B33D43AFB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7E7B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1E56CA2E-4CBD-4C5B-B0BC-62D4F6FEC589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7E7B7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7AC6957B-EF85-46B2-B3AC-39A2F085FE02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7714ACE6-0739-4673-9A42-D018F6FA26CC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46EEC30E-D53D-4BDF-8865-B290268D68F9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32298512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C7B3A2E-FE8C-48D3-9ECA-915BD25AEDE6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BA47A9-FBED-40F2-BA24-9DDDF26885ED}"/>
              </a:ext>
            </a:extLst>
          </p:cNvPr>
          <p:cNvSpPr txBox="1"/>
          <p:nvPr/>
        </p:nvSpPr>
        <p:spPr>
          <a:xfrm>
            <a:off x="348602" y="6475542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22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E816BBA-056E-4B84-B4CB-2E4E42D10C74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6E8D03A5-0E05-4B99-9B62-58A4BF1E8DBA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D78552C-0A0D-4F31-8CD5-37742516FC61}"/>
              </a:ext>
            </a:extLst>
          </p:cNvPr>
          <p:cNvSpPr txBox="1"/>
          <p:nvPr/>
        </p:nvSpPr>
        <p:spPr>
          <a:xfrm>
            <a:off x="455340" y="411800"/>
            <a:ext cx="9857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ЮГОРСКИЙ ПРОМЫШЛЕННЫЙ ФОРУМ</a:t>
            </a:r>
            <a:r>
              <a:rPr lang="ru-RU" sz="2000" dirty="0">
                <a:solidFill>
                  <a:schemeClr val="bg1"/>
                </a:solidFill>
                <a:latin typeface="Impact" panose="020B0806030902050204" pitchFamily="34" charset="0"/>
              </a:rPr>
              <a:t> - 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2016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715C437-F27E-456C-BDB3-FBB46B87DC8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AF796DF6-1185-44FE-9880-A4F82FF88ECF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F9306C15-0698-4589-B760-04D36B84FCB9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1649C393-CF5C-49C0-8818-57A78923B818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5FE94572-1ED8-43BB-87AB-7E1464EDEEA2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7CBA3B04-D6E7-4039-9A2B-DD8E2FDD78D5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3B4A6D56-D91C-4369-80DF-E56D09D51241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rgbClr val="E679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78A58A54-80CC-438B-9F56-46515926BBAC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20" name="Straight Connector 84">
            <a:extLst>
              <a:ext uri="{FF2B5EF4-FFF2-40B4-BE49-F238E27FC236}">
                <a16:creationId xmlns:a16="http://schemas.microsoft.com/office/drawing/2014/main" id="{7F4D8546-79EF-4AC4-84D3-51C92EE09F5D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022790EF-662D-4490-9299-73DFCB0EF709}"/>
              </a:ext>
            </a:extLst>
          </p:cNvPr>
          <p:cNvSpPr/>
          <p:nvPr/>
        </p:nvSpPr>
        <p:spPr>
          <a:xfrm>
            <a:off x="0" y="1343025"/>
            <a:ext cx="4218264" cy="4992294"/>
          </a:xfrm>
          <a:prstGeom prst="rect">
            <a:avLst/>
          </a:prstGeom>
          <a:gradFill flip="none" rotWithShape="1">
            <a:gsLst>
              <a:gs pos="65000">
                <a:srgbClr val="021D34"/>
              </a:gs>
              <a:gs pos="10000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D1219C0-7679-4067-A5EA-51B4D900B0D2}"/>
              </a:ext>
            </a:extLst>
          </p:cNvPr>
          <p:cNvSpPr txBox="1"/>
          <p:nvPr/>
        </p:nvSpPr>
        <p:spPr>
          <a:xfrm>
            <a:off x="455340" y="1284986"/>
            <a:ext cx="362870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В рамках деловой программы Югорского промышленного форума 2016 проведен круглый стол «Эффективная Югра: бережливое производство» и мастер-класс «Введение в бережливое производство»</a:t>
            </a:r>
          </a:p>
          <a:p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pic>
        <p:nvPicPr>
          <p:cNvPr id="39" name="Picture 2" descr="C:\Users\f14.UFOND\Desktop\upf2016.png">
            <a:extLst>
              <a:ext uri="{FF2B5EF4-FFF2-40B4-BE49-F238E27FC236}">
                <a16:creationId xmlns:a16="http://schemas.microsoft.com/office/drawing/2014/main" id="{55CCCC37-F0F0-4A08-B476-84E43463A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264" y="3001560"/>
            <a:ext cx="4451977" cy="333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C:\Users\f14.UFOND\Desktop\i4e4c9b1da83fb.jpg">
            <a:extLst>
              <a:ext uri="{FF2B5EF4-FFF2-40B4-BE49-F238E27FC236}">
                <a16:creationId xmlns:a16="http://schemas.microsoft.com/office/drawing/2014/main" id="{9304F360-58AD-4A89-9618-58DDF3B3A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550" y="2967426"/>
            <a:ext cx="4001308" cy="336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47E81292-551A-4F40-B6FB-D503F40BC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264" y="1343023"/>
            <a:ext cx="7973736" cy="1658537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A769010A-3E0C-4184-966C-DE3250F2D8CE}"/>
              </a:ext>
            </a:extLst>
          </p:cNvPr>
          <p:cNvSpPr txBox="1"/>
          <p:nvPr/>
        </p:nvSpPr>
        <p:spPr>
          <a:xfrm>
            <a:off x="437585" y="5181534"/>
            <a:ext cx="362870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Фонд представил стенд автономного округа, главной частью которого являлась комплексная 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3D-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презентация инвестиционного и промышленного потенциала региона </a:t>
            </a:r>
          </a:p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«Югра – территория развития и инвестиций»</a:t>
            </a:r>
          </a:p>
          <a:p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cxnSp>
        <p:nvCxnSpPr>
          <p:cNvPr id="44" name="Straight Connector 84">
            <a:extLst>
              <a:ext uri="{FF2B5EF4-FFF2-40B4-BE49-F238E27FC236}">
                <a16:creationId xmlns:a16="http://schemas.microsoft.com/office/drawing/2014/main" id="{647C9296-E575-427A-9D1C-AB9F66B86029}"/>
              </a:ext>
            </a:extLst>
          </p:cNvPr>
          <p:cNvCxnSpPr>
            <a:cxnSpLocks/>
          </p:cNvCxnSpPr>
          <p:nvPr/>
        </p:nvCxnSpPr>
        <p:spPr>
          <a:xfrm flipH="1" flipV="1">
            <a:off x="0" y="4894296"/>
            <a:ext cx="4218264" cy="2668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84">
            <a:extLst>
              <a:ext uri="{FF2B5EF4-FFF2-40B4-BE49-F238E27FC236}">
                <a16:creationId xmlns:a16="http://schemas.microsoft.com/office/drawing/2014/main" id="{BE3E4C23-F176-44C1-B0C3-7C722DBFE49F}"/>
              </a:ext>
            </a:extLst>
          </p:cNvPr>
          <p:cNvCxnSpPr>
            <a:cxnSpLocks/>
          </p:cNvCxnSpPr>
          <p:nvPr/>
        </p:nvCxnSpPr>
        <p:spPr>
          <a:xfrm flipH="1" flipV="1">
            <a:off x="0" y="2429057"/>
            <a:ext cx="4218264" cy="2668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675CAD19-313F-48D0-BD63-944E2CB7B2DC}"/>
              </a:ext>
            </a:extLst>
          </p:cNvPr>
          <p:cNvSpPr txBox="1"/>
          <p:nvPr/>
        </p:nvSpPr>
        <p:spPr>
          <a:xfrm>
            <a:off x="455340" y="2747777"/>
            <a:ext cx="3628709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Фонд развития Югры организовал круглый стол и мастер-класс, посвященный внедрению бережливого 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произво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-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дства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в Югре.</a:t>
            </a:r>
          </a:p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В работе приняли участие руководители исполнительных органов государственной власти и муниципальных образования автономного округа, представители бизнес-сообществ, эксперты «</a:t>
            </a:r>
            <a:r>
              <a:rPr lang="en-US" sz="1200" dirty="0" err="1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PricewoterhouseCoopers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», ООО УК «ТМС Групп», ПАО «Газпромнефть», «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Салым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Петролеум Девелопмент»</a:t>
            </a:r>
          </a:p>
          <a:p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0DC527-73EC-49E3-8DA3-CD6A36C1BFCC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19094744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4BA4633E-C462-47E4-80EC-18F7C05B5982}"/>
              </a:ext>
            </a:extLst>
          </p:cNvPr>
          <p:cNvSpPr/>
          <p:nvPr/>
        </p:nvSpPr>
        <p:spPr>
          <a:xfrm>
            <a:off x="9100263" y="2022520"/>
            <a:ext cx="2936682" cy="443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Picture 3" descr="C:\Users\f14.UFOND\Desktop\IMG_0771.jpg">
            <a:extLst>
              <a:ext uri="{FF2B5EF4-FFF2-40B4-BE49-F238E27FC236}">
                <a16:creationId xmlns:a16="http://schemas.microsoft.com/office/drawing/2014/main" id="{5056BDFC-DE57-4B91-A4D0-0492AEE83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828" y="2992102"/>
            <a:ext cx="5009556" cy="334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584D97-7EF1-418F-983C-308F4CF1CF58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7E85BB-88D8-41DA-A38D-672A344B43A1}"/>
              </a:ext>
            </a:extLst>
          </p:cNvPr>
          <p:cNvSpPr txBox="1"/>
          <p:nvPr/>
        </p:nvSpPr>
        <p:spPr>
          <a:xfrm>
            <a:off x="348602" y="6475542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23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48B38035-D969-4E94-B048-78549F8B4596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EFBEB805-8FE6-45DF-BDD4-070CC4EBEA9C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3CF2D95F-2DD0-41F6-AFC9-52D34278B478}"/>
              </a:ext>
            </a:extLst>
          </p:cNvPr>
          <p:cNvSpPr txBox="1"/>
          <p:nvPr/>
        </p:nvSpPr>
        <p:spPr>
          <a:xfrm>
            <a:off x="455340" y="411800"/>
            <a:ext cx="9857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ИННОПРОМ</a:t>
            </a:r>
            <a:r>
              <a:rPr lang="ru-RU" sz="2000" dirty="0">
                <a:solidFill>
                  <a:schemeClr val="bg1"/>
                </a:solidFill>
                <a:latin typeface="Impact" panose="020B0806030902050204" pitchFamily="34" charset="0"/>
              </a:rPr>
              <a:t> - 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2016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216C798-EDD7-4FD5-903C-DFCDC69261C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9E522B59-0379-4759-A2D9-89E6595C5772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CC76C0A2-32D2-4569-A670-79AD1158CDD3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6BE1A4CA-3430-4AA1-806F-BB2DB6A2C751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D4E0B307-2412-446F-B99B-72ACCA0A43FC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8C98C7DA-166D-4785-B8D7-6E906AE61816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3027DEAF-F01C-45FD-9A98-C5A2C31FF57F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78A5BECD-76D2-4484-B42A-7E27924724E8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20" name="Straight Connector 84">
            <a:extLst>
              <a:ext uri="{FF2B5EF4-FFF2-40B4-BE49-F238E27FC236}">
                <a16:creationId xmlns:a16="http://schemas.microsoft.com/office/drawing/2014/main" id="{656C0874-3A88-45EC-BBAB-64A97459A317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573477EE-5DE0-4941-A495-D42E4BBFA9DD}"/>
              </a:ext>
            </a:extLst>
          </p:cNvPr>
          <p:cNvSpPr/>
          <p:nvPr/>
        </p:nvSpPr>
        <p:spPr>
          <a:xfrm>
            <a:off x="0" y="1343025"/>
            <a:ext cx="4218264" cy="4992294"/>
          </a:xfrm>
          <a:prstGeom prst="rect">
            <a:avLst/>
          </a:prstGeom>
          <a:gradFill flip="none" rotWithShape="1">
            <a:gsLst>
              <a:gs pos="65000">
                <a:srgbClr val="021D34"/>
              </a:gs>
              <a:gs pos="10000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9EB4421-F470-4DC9-9782-954392CE2D0A}"/>
              </a:ext>
            </a:extLst>
          </p:cNvPr>
          <p:cNvSpPr txBox="1"/>
          <p:nvPr/>
        </p:nvSpPr>
        <p:spPr>
          <a:xfrm>
            <a:off x="455340" y="1284986"/>
            <a:ext cx="362870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Фонд организовал экспозицию инвестиционного и промышленного потенциала Ханты-мансийского автономного округа – Югры.</a:t>
            </a:r>
          </a:p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В рамках работы стенда представлены крупнейшие перспективные инвестиционные проекты Югры, такие,  как</a:t>
            </a:r>
          </a:p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Комплексное развитие Березовского района, включающее в себя строительство дороги 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Саранпауль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– 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Игрим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и создание цепочки предприятий горнопромышленного кластера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;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создание индустриальных парков в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 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Нижне</a:t>
            </a:r>
            <a:r>
              <a:rPr lang="en-US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-</a:t>
            </a:r>
            <a:r>
              <a:rPr lang="ru-RU" sz="1200" dirty="0" err="1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вартовске</a:t>
            </a:r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, Сургуте, Сургутском, Нефтеюганском районах, масштабные инфраструктурные проекты, реализуемые на принципах ГЧП.</a:t>
            </a:r>
          </a:p>
          <a:p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cxnSp>
        <p:nvCxnSpPr>
          <p:cNvPr id="28" name="Straight Connector 84">
            <a:extLst>
              <a:ext uri="{FF2B5EF4-FFF2-40B4-BE49-F238E27FC236}">
                <a16:creationId xmlns:a16="http://schemas.microsoft.com/office/drawing/2014/main" id="{4E89DFDD-5467-4956-ADBB-F38762C309A5}"/>
              </a:ext>
            </a:extLst>
          </p:cNvPr>
          <p:cNvCxnSpPr>
            <a:cxnSpLocks/>
          </p:cNvCxnSpPr>
          <p:nvPr/>
        </p:nvCxnSpPr>
        <p:spPr>
          <a:xfrm flipH="1" flipV="1">
            <a:off x="24644" y="4128784"/>
            <a:ext cx="4218264" cy="2668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6875AEEA-8562-4454-A045-4F26F3211DB2}"/>
              </a:ext>
            </a:extLst>
          </p:cNvPr>
          <p:cNvSpPr txBox="1"/>
          <p:nvPr/>
        </p:nvSpPr>
        <p:spPr>
          <a:xfrm>
            <a:off x="455338" y="4583118"/>
            <a:ext cx="3628709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Проведены переговоры представителей Правительства Югры с главным министром штата Махараштра Республики Индия, президентом Индо-Российской палаты содействия бизнесу и торговле.</a:t>
            </a:r>
          </a:p>
          <a:p>
            <a:pPr algn="just"/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Фондом проведены переговоры с представителями отраслевых ассоциаций, консалтинговых компаний, кредитно-финансовых учреждений.</a:t>
            </a:r>
          </a:p>
          <a:p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37D67548-D699-4FED-915E-3EF0A6434E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039" y="1337573"/>
            <a:ext cx="4655262" cy="163974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D03175A7-C4C8-49F0-BF8C-1893B679FC78}"/>
              </a:ext>
            </a:extLst>
          </p:cNvPr>
          <p:cNvSpPr txBox="1"/>
          <p:nvPr/>
        </p:nvSpPr>
        <p:spPr>
          <a:xfrm>
            <a:off x="9015291" y="1406541"/>
            <a:ext cx="3004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Фонд представлял автономный округ в мероприятиях деловых программ: </a:t>
            </a:r>
            <a:endParaRPr lang="ru-RU" sz="1000" dirty="0"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3270A57-91C6-46AB-9A93-AFC671B5A689}"/>
              </a:ext>
            </a:extLst>
          </p:cNvPr>
          <p:cNvSpPr txBox="1"/>
          <p:nvPr/>
        </p:nvSpPr>
        <p:spPr>
          <a:xfrm>
            <a:off x="9103348" y="2014900"/>
            <a:ext cx="3004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Круглые столы с предпринимателями</a:t>
            </a:r>
          </a:p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Китая и Индии</a:t>
            </a:r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1039FD73-9BFA-48F4-9DDD-3A01993A06EC}"/>
              </a:ext>
            </a:extLst>
          </p:cNvPr>
          <p:cNvSpPr/>
          <p:nvPr/>
        </p:nvSpPr>
        <p:spPr>
          <a:xfrm>
            <a:off x="9100263" y="3505123"/>
            <a:ext cx="2936682" cy="443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C5057BF-1A95-486E-83F7-2EE36352750B}"/>
              </a:ext>
            </a:extLst>
          </p:cNvPr>
          <p:cNvSpPr txBox="1"/>
          <p:nvPr/>
        </p:nvSpPr>
        <p:spPr>
          <a:xfrm>
            <a:off x="9103348" y="3498852"/>
            <a:ext cx="3004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Российская неделя ГЧП. </a:t>
            </a:r>
          </a:p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Инфраструктурный конгресс</a:t>
            </a:r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F50C038B-DF3D-4BD2-8DCA-EACA75BB9A1C}"/>
              </a:ext>
            </a:extLst>
          </p:cNvPr>
          <p:cNvSpPr/>
          <p:nvPr/>
        </p:nvSpPr>
        <p:spPr>
          <a:xfrm>
            <a:off x="9097178" y="5166083"/>
            <a:ext cx="2936682" cy="443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F67F2DF-DFDE-4C32-9588-ADD954D7C14E}"/>
              </a:ext>
            </a:extLst>
          </p:cNvPr>
          <p:cNvSpPr txBox="1"/>
          <p:nvPr/>
        </p:nvSpPr>
        <p:spPr>
          <a:xfrm>
            <a:off x="9100263" y="5159812"/>
            <a:ext cx="3004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Международный инвестиционный форум</a:t>
            </a:r>
          </a:p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«Сочи-2016»</a:t>
            </a:r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AEE46C3-5E0A-4DFC-AD45-8A9B507AC688}"/>
              </a:ext>
            </a:extLst>
          </p:cNvPr>
          <p:cNvSpPr txBox="1"/>
          <p:nvPr/>
        </p:nvSpPr>
        <p:spPr>
          <a:xfrm>
            <a:off x="9097178" y="2473526"/>
            <a:ext cx="3004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defTabSz="1007943">
              <a:spcAft>
                <a:spcPts val="3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Презентация крупных инвестиционных проектов Югры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ADAF976-4BE8-4733-B043-251199C54AAF}"/>
              </a:ext>
            </a:extLst>
          </p:cNvPr>
          <p:cNvSpPr txBox="1"/>
          <p:nvPr/>
        </p:nvSpPr>
        <p:spPr>
          <a:xfrm>
            <a:off x="9097177" y="3943787"/>
            <a:ext cx="3004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defTabSz="1007943">
              <a:spcAft>
                <a:spcPts val="3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Открытая презентация проекта создания Сургутского клинического центра охраны материнства и детства </a:t>
            </a:r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0620EB0B-BEED-433B-A52C-2BC690CE5B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935149" y="2811117"/>
            <a:ext cx="1216807" cy="680101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2D8ABD15-A503-4C95-BAE6-A480741E4373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39553168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339866C3-CE90-4B02-8E93-D59040C78624}"/>
              </a:ext>
            </a:extLst>
          </p:cNvPr>
          <p:cNvSpPr/>
          <p:nvPr/>
        </p:nvSpPr>
        <p:spPr>
          <a:xfrm>
            <a:off x="-13754" y="3865243"/>
            <a:ext cx="12192000" cy="9905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6609BEA9-3522-4AA1-A1FC-F42FF2584AE7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C38E75E-A8A3-4C70-81F9-BC7DDA36A76D}"/>
              </a:ext>
            </a:extLst>
          </p:cNvPr>
          <p:cNvSpPr txBox="1"/>
          <p:nvPr/>
        </p:nvSpPr>
        <p:spPr>
          <a:xfrm>
            <a:off x="348602" y="6475542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24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58" name="Прямая соединительная линия 57">
            <a:extLst>
              <a:ext uri="{FF2B5EF4-FFF2-40B4-BE49-F238E27FC236}">
                <a16:creationId xmlns:a16="http://schemas.microsoft.com/office/drawing/2014/main" id="{FAA64942-403D-472F-8025-7659428DF9EA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>
            <a:extLst>
              <a:ext uri="{FF2B5EF4-FFF2-40B4-BE49-F238E27FC236}">
                <a16:creationId xmlns:a16="http://schemas.microsoft.com/office/drawing/2014/main" id="{DEEE23D2-833B-4D3C-9C47-087C6EE14D27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75A88155-D7EF-4D0E-B468-F3C845670A68}"/>
              </a:ext>
            </a:extLst>
          </p:cNvPr>
          <p:cNvSpPr txBox="1"/>
          <p:nvPr/>
        </p:nvSpPr>
        <p:spPr>
          <a:xfrm>
            <a:off x="455340" y="411800"/>
            <a:ext cx="9857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Участие в разработке нормативно</a:t>
            </a:r>
            <a:r>
              <a:rPr lang="ru-RU" sz="2000" dirty="0">
                <a:solidFill>
                  <a:schemeClr val="bg1"/>
                </a:solidFill>
                <a:latin typeface="Impact" panose="020B0806030902050204" pitchFamily="34" charset="0"/>
              </a:rPr>
              <a:t>-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правовых актов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3A492590-D9B8-4CDF-B8A7-611881C89AC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65" name="Группа 64">
            <a:extLst>
              <a:ext uri="{FF2B5EF4-FFF2-40B4-BE49-F238E27FC236}">
                <a16:creationId xmlns:a16="http://schemas.microsoft.com/office/drawing/2014/main" id="{EB90F47B-57CD-469B-8EFF-1459209EEE82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66" name="Овал 65">
              <a:extLst>
                <a:ext uri="{FF2B5EF4-FFF2-40B4-BE49-F238E27FC236}">
                  <a16:creationId xmlns:a16="http://schemas.microsoft.com/office/drawing/2014/main" id="{34EBD1BB-85C4-4D26-AF38-204009EB1FE6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67" name="Овал 66">
              <a:extLst>
                <a:ext uri="{FF2B5EF4-FFF2-40B4-BE49-F238E27FC236}">
                  <a16:creationId xmlns:a16="http://schemas.microsoft.com/office/drawing/2014/main" id="{2B794F02-963A-45AC-B0AB-6ABF1B484BE2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68" name="Овал 67">
              <a:extLst>
                <a:ext uri="{FF2B5EF4-FFF2-40B4-BE49-F238E27FC236}">
                  <a16:creationId xmlns:a16="http://schemas.microsoft.com/office/drawing/2014/main" id="{400F796A-0C31-4071-B3A0-179F4BC62936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69" name="Овал 68">
              <a:extLst>
                <a:ext uri="{FF2B5EF4-FFF2-40B4-BE49-F238E27FC236}">
                  <a16:creationId xmlns:a16="http://schemas.microsoft.com/office/drawing/2014/main" id="{09037562-604F-4202-A316-4DB6C0025939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0" name="Овал 69">
              <a:extLst>
                <a:ext uri="{FF2B5EF4-FFF2-40B4-BE49-F238E27FC236}">
                  <a16:creationId xmlns:a16="http://schemas.microsoft.com/office/drawing/2014/main" id="{FFEDA1E5-1671-4BC7-BBDA-9AEFFE71705C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1" name="Овал 70">
              <a:extLst>
                <a:ext uri="{FF2B5EF4-FFF2-40B4-BE49-F238E27FC236}">
                  <a16:creationId xmlns:a16="http://schemas.microsoft.com/office/drawing/2014/main" id="{E09DCE4F-1034-4BEC-B3C3-EA94A24DFE1B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72" name="Straight Connector 84">
            <a:extLst>
              <a:ext uri="{FF2B5EF4-FFF2-40B4-BE49-F238E27FC236}">
                <a16:creationId xmlns:a16="http://schemas.microsoft.com/office/drawing/2014/main" id="{48EE2B97-8A9D-4198-974A-4DBC1520BB6F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E541B547-17B1-406A-8AC3-6125DF2D348F}"/>
              </a:ext>
            </a:extLst>
          </p:cNvPr>
          <p:cNvSpPr txBox="1"/>
          <p:nvPr/>
        </p:nvSpPr>
        <p:spPr>
          <a:xfrm>
            <a:off x="-273613" y="4158534"/>
            <a:ext cx="3680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krobat" panose="00000600000000000000" pitchFamily="50" charset="-52"/>
              </a:rPr>
              <a:t>Государственно-частное</a:t>
            </a:r>
          </a:p>
          <a:p>
            <a:pPr algn="ctr"/>
            <a:r>
              <a:rPr lang="ru-RU" sz="1600" dirty="0">
                <a:latin typeface="Akrobat" panose="00000600000000000000" pitchFamily="50" charset="-52"/>
              </a:rPr>
              <a:t>партнерство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96AB2CC-29D8-4BCB-A39C-59A3310063D5}"/>
              </a:ext>
            </a:extLst>
          </p:cNvPr>
          <p:cNvSpPr txBox="1"/>
          <p:nvPr/>
        </p:nvSpPr>
        <p:spPr>
          <a:xfrm>
            <a:off x="2024778" y="4158534"/>
            <a:ext cx="3680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krobat" panose="00000600000000000000" pitchFamily="50" charset="-52"/>
              </a:rPr>
              <a:t>Концессионное</a:t>
            </a:r>
          </a:p>
          <a:p>
            <a:pPr algn="ctr"/>
            <a:r>
              <a:rPr lang="ru-RU" sz="1600" dirty="0">
                <a:latin typeface="Akrobat" panose="00000600000000000000" pitchFamily="50" charset="-52"/>
              </a:rPr>
              <a:t>законодательство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FC5ACE7-2C1E-4BEA-8710-F9233D5F2F50}"/>
              </a:ext>
            </a:extLst>
          </p:cNvPr>
          <p:cNvSpPr txBox="1"/>
          <p:nvPr/>
        </p:nvSpPr>
        <p:spPr>
          <a:xfrm>
            <a:off x="3828566" y="4158534"/>
            <a:ext cx="49401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krobat" panose="00000600000000000000" pitchFamily="50" charset="-52"/>
              </a:rPr>
              <a:t>Индустриальные парки</a:t>
            </a:r>
          </a:p>
          <a:p>
            <a:pPr algn="ctr"/>
            <a:r>
              <a:rPr lang="ru-RU" sz="1600" dirty="0">
                <a:latin typeface="Akrobat" panose="00000600000000000000" pitchFamily="50" charset="-52"/>
              </a:rPr>
              <a:t> и промышленные площадки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9C629D9-E1D7-418A-8428-A4E9D417E715}"/>
              </a:ext>
            </a:extLst>
          </p:cNvPr>
          <p:cNvSpPr txBox="1"/>
          <p:nvPr/>
        </p:nvSpPr>
        <p:spPr>
          <a:xfrm>
            <a:off x="6621561" y="4158534"/>
            <a:ext cx="3680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krobat" panose="00000600000000000000" pitchFamily="50" charset="-52"/>
              </a:rPr>
              <a:t>Инновационное</a:t>
            </a:r>
          </a:p>
          <a:p>
            <a:pPr algn="ctr"/>
            <a:r>
              <a:rPr lang="ru-RU" sz="1600" dirty="0">
                <a:latin typeface="Akrobat" panose="00000600000000000000" pitchFamily="50" charset="-52"/>
              </a:rPr>
              <a:t>развитие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29E97B-A702-4D34-9DA8-232C665C162F}"/>
              </a:ext>
            </a:extLst>
          </p:cNvPr>
          <p:cNvSpPr txBox="1"/>
          <p:nvPr/>
        </p:nvSpPr>
        <p:spPr>
          <a:xfrm>
            <a:off x="8283673" y="4158534"/>
            <a:ext cx="4082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Akrobat" panose="00000600000000000000" pitchFamily="50" charset="-52"/>
              </a:rPr>
              <a:t>Промышленная политика</a:t>
            </a:r>
          </a:p>
          <a:p>
            <a:pPr algn="ctr"/>
            <a:r>
              <a:rPr lang="ru-RU" sz="1600" dirty="0">
                <a:latin typeface="Akrobat" panose="00000600000000000000" pitchFamily="50" charset="-52"/>
              </a:rPr>
              <a:t> автономного округа</a:t>
            </a:r>
          </a:p>
        </p:txBody>
      </p:sp>
      <p:sp>
        <p:nvSpPr>
          <p:cNvPr id="34" name="Овал 33">
            <a:extLst>
              <a:ext uri="{FF2B5EF4-FFF2-40B4-BE49-F238E27FC236}">
                <a16:creationId xmlns:a16="http://schemas.microsoft.com/office/drawing/2014/main" id="{52F04CB6-8C10-4B45-9113-10BCB6F1FD7C}"/>
              </a:ext>
            </a:extLst>
          </p:cNvPr>
          <p:cNvSpPr/>
          <p:nvPr/>
        </p:nvSpPr>
        <p:spPr>
          <a:xfrm>
            <a:off x="1406139" y="3754336"/>
            <a:ext cx="279785" cy="279785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>
            <a:extLst>
              <a:ext uri="{FF2B5EF4-FFF2-40B4-BE49-F238E27FC236}">
                <a16:creationId xmlns:a16="http://schemas.microsoft.com/office/drawing/2014/main" id="{14067E41-A78A-4BCC-A6E4-DAD241AC6E9E}"/>
              </a:ext>
            </a:extLst>
          </p:cNvPr>
          <p:cNvSpPr/>
          <p:nvPr/>
        </p:nvSpPr>
        <p:spPr>
          <a:xfrm>
            <a:off x="3725015" y="3754336"/>
            <a:ext cx="279785" cy="279785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>
            <a:extLst>
              <a:ext uri="{FF2B5EF4-FFF2-40B4-BE49-F238E27FC236}">
                <a16:creationId xmlns:a16="http://schemas.microsoft.com/office/drawing/2014/main" id="{B5C943F1-A1B6-4D96-9EC3-6EBE906D6D16}"/>
              </a:ext>
            </a:extLst>
          </p:cNvPr>
          <p:cNvSpPr/>
          <p:nvPr/>
        </p:nvSpPr>
        <p:spPr>
          <a:xfrm>
            <a:off x="6234158" y="3754336"/>
            <a:ext cx="279785" cy="279785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>
            <a:extLst>
              <a:ext uri="{FF2B5EF4-FFF2-40B4-BE49-F238E27FC236}">
                <a16:creationId xmlns:a16="http://schemas.microsoft.com/office/drawing/2014/main" id="{BCD526AC-AEA1-4C01-8EAB-48E35A7F5E96}"/>
              </a:ext>
            </a:extLst>
          </p:cNvPr>
          <p:cNvSpPr/>
          <p:nvPr/>
        </p:nvSpPr>
        <p:spPr>
          <a:xfrm>
            <a:off x="8282516" y="3754336"/>
            <a:ext cx="279785" cy="279785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>
            <a:extLst>
              <a:ext uri="{FF2B5EF4-FFF2-40B4-BE49-F238E27FC236}">
                <a16:creationId xmlns:a16="http://schemas.microsoft.com/office/drawing/2014/main" id="{7AC675DC-5D0C-4F25-ABD7-E43A6E31AC67}"/>
              </a:ext>
            </a:extLst>
          </p:cNvPr>
          <p:cNvSpPr/>
          <p:nvPr/>
        </p:nvSpPr>
        <p:spPr>
          <a:xfrm>
            <a:off x="10283472" y="3754336"/>
            <a:ext cx="279785" cy="279785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0B50A65-6D7A-47F3-A0EE-264C39D477D8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4A090C7-A298-4729-A6BD-DB4E8551BD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15410" y="2742494"/>
            <a:ext cx="913228" cy="8098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BF048D-012E-447B-9787-CCA34F97BF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321185" y="2809259"/>
            <a:ext cx="807659" cy="81884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69ABEC-AC26-4644-85ED-8277D7C1EE6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7271" y="2701513"/>
            <a:ext cx="908433" cy="8508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FB466B9-2838-4BA4-8181-EC43A4A727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96429" y="2761784"/>
            <a:ext cx="942241" cy="94999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DD82A20-0A27-42F5-8A21-07D0274079A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936238" y="2711244"/>
            <a:ext cx="883433" cy="87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25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2D930C7-7736-4D9E-8580-FFF2871122A4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735765-BD4E-4789-BA45-F7F1A41F33AB}"/>
              </a:ext>
            </a:extLst>
          </p:cNvPr>
          <p:cNvSpPr txBox="1"/>
          <p:nvPr/>
        </p:nvSpPr>
        <p:spPr>
          <a:xfrm>
            <a:off x="348602" y="6475542"/>
            <a:ext cx="3577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25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A05F08DD-44AA-480E-8090-B5CC3C64521A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5F17C221-F833-4746-8CFF-A3AF4899A54D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B761D7E-C3D2-4474-A648-67B98CF76E3F}"/>
              </a:ext>
            </a:extLst>
          </p:cNvPr>
          <p:cNvSpPr txBox="1"/>
          <p:nvPr/>
        </p:nvSpPr>
        <p:spPr>
          <a:xfrm>
            <a:off x="455340" y="411800"/>
            <a:ext cx="9857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нормативно</a:t>
            </a:r>
            <a:r>
              <a:rPr lang="ru-RU" sz="2000" dirty="0">
                <a:solidFill>
                  <a:schemeClr val="bg1"/>
                </a:solidFill>
                <a:latin typeface="Impact" panose="020B0806030902050204" pitchFamily="34" charset="0"/>
              </a:rPr>
              <a:t>-</a:t>
            </a:r>
            <a:r>
              <a:rPr lang="ru-RU" sz="2000">
                <a:solidFill>
                  <a:schemeClr val="bg1"/>
                </a:solidFill>
                <a:latin typeface="Intro" panose="02000000000000000000" pitchFamily="50" charset="0"/>
              </a:rPr>
              <a:t>правовыЕ </a:t>
            </a:r>
            <a:r>
              <a:rPr lang="ru-RU" sz="2000" dirty="0" err="1">
                <a:solidFill>
                  <a:schemeClr val="bg1"/>
                </a:solidFill>
                <a:latin typeface="Intro" panose="02000000000000000000" pitchFamily="50" charset="0"/>
              </a:rPr>
              <a:t>актЫ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15575DE-E117-4881-BC28-FF2ABB72FEF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34600AFF-7B3B-45E7-91CF-F1EA5728D308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F3E63EEE-FA04-4514-B4AC-311D2C79259C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2D75912F-3151-4526-944F-F9ED447361BF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5E06DB13-7B51-4C61-9BD4-4AC4D59FA100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EF46978B-D32B-47B2-B4EF-0729CB6DDA8E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422D2BB1-0F4E-4204-A42E-AD09E992827B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2F3372CC-68F0-4775-9440-A19B787B3CE5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18" name="Straight Connector 84">
            <a:extLst>
              <a:ext uri="{FF2B5EF4-FFF2-40B4-BE49-F238E27FC236}">
                <a16:creationId xmlns:a16="http://schemas.microsoft.com/office/drawing/2014/main" id="{092DE4E7-D45D-4EA6-8EA2-C6DC5BCEEA10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3DD2B65-9544-4CB9-91B8-B9F10EE0E89E}"/>
              </a:ext>
            </a:extLst>
          </p:cNvPr>
          <p:cNvSpPr txBox="1"/>
          <p:nvPr/>
        </p:nvSpPr>
        <p:spPr>
          <a:xfrm>
            <a:off x="437585" y="2119804"/>
            <a:ext cx="112621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Закон от 31.03.2016 года №23-оз «О промышленной политике в ХМАО</a:t>
            </a:r>
            <a:r>
              <a:rPr lang="ru-RU" sz="1200" dirty="0">
                <a:latin typeface="Akrobat" panose="00000600000000000000" pitchFamily="50" charset="-52"/>
              </a:rPr>
              <a:t> – 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Югре»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Распоряжение от 29.07.2016 года № 412-рп «О реестре индустриальных (промышленных) парков ХМАО-Югры»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Распоряжение от 29.07.2016 года № 413-рп «О реестре резидентов индустриальных (промышленных) парков ХМАО-Югры»</a:t>
            </a:r>
          </a:p>
          <a:p>
            <a:pPr algn="just"/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Распоряжение от 29.07.2016 года № 424-рп «О заключении Прямого соглашения между ХМАО</a:t>
            </a:r>
            <a:r>
              <a:rPr lang="ru-RU" sz="1200" dirty="0">
                <a:latin typeface="Akrobat" panose="00000600000000000000" pitchFamily="50" charset="-52"/>
              </a:rPr>
              <a:t> – 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Югрой, Банком ВТБ (ПАО) и Обществом с ограниченной ответственностью </a:t>
            </a:r>
          </a:p>
          <a:p>
            <a:pPr algn="just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    «ВИС Инфраструктура»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endParaRPr lang="en-US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Распоряжение от 19.08.2016 года № 455-рп «О Концепции «Бережливый регион» в ХМАО</a:t>
            </a:r>
            <a:r>
              <a:rPr lang="ru-RU" sz="1200" dirty="0">
                <a:latin typeface="Akrobat" panose="00000600000000000000" pitchFamily="50" charset="-52"/>
              </a:rPr>
              <a:t> – 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Югре; Постановление от 11.03.2016 года №68-п «О порядке принятия решений о заключении концессионных соглашений»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endParaRPr lang="ru-RU" sz="1200" dirty="0">
              <a:latin typeface="Akrobat" panose="00000600000000000000" pitchFamily="50" charset="-52"/>
              <a:cs typeface="Times New Roman" pitchFamily="18" charset="0"/>
            </a:endParaRP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Распоряжение от 11.11.2016 года № 594-рп «О заключении концессионного соглашения о строительстве и эксплуатации в Нефтеюганском районе комплексного межмуниципального полигона для размещения, обезвреживания и обработки твердых коммунальных отходов для городов Нефтеюганска и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Пыть-Яха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, поселений </a:t>
            </a:r>
            <a:r>
              <a:rPr lang="ru-RU" sz="1200" dirty="0" err="1">
                <a:latin typeface="Akrobat" panose="00000600000000000000" pitchFamily="50" charset="-52"/>
                <a:cs typeface="Times New Roman" pitchFamily="18" charset="0"/>
              </a:rPr>
              <a:t>Нефтеюганского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 района ХМАО</a:t>
            </a:r>
            <a:r>
              <a:rPr lang="ru-RU" sz="1200" dirty="0">
                <a:latin typeface="Akrobat" panose="00000600000000000000" pitchFamily="50" charset="-52"/>
              </a:rPr>
              <a:t> – 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Югры»; проект Постановления Правительства Ханты-Мансийского автономного округа</a:t>
            </a:r>
            <a:r>
              <a:rPr lang="ru-RU" sz="1200" dirty="0">
                <a:latin typeface="Akrobat" panose="00000600000000000000" pitchFamily="50" charset="-52"/>
              </a:rPr>
              <a:t> – </a:t>
            </a:r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Югры «О порядке заключения специальных инвестиционных контрактов Ханты-Мансийским автономным округом – Югрой».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835F59-2A9A-4613-8174-5B8E217F79F3}"/>
              </a:ext>
            </a:extLst>
          </p:cNvPr>
          <p:cNvSpPr txBox="1"/>
          <p:nvPr/>
        </p:nvSpPr>
        <p:spPr>
          <a:xfrm>
            <a:off x="2728065" y="1615021"/>
            <a:ext cx="5910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ПРАВИТЕЛЬСТВОМ АВТОНОМНОГО ОКРУГА ПРИНЯТЫ СЛЕДУЮЩИЕ НОРМАТИВНО-ПРАВОВЫЕ АКТЫ, </a:t>
            </a:r>
          </a:p>
          <a:p>
            <a:pPr algn="ctr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РАЗРАБОТАННЫЕ С УЧАСТИЕМ ФОНДА РАЗВИТИЯ ЮГРЫ: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100D544-9454-4620-BF40-F24FF66E5F66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6E3E3B44-F241-4F01-9FE8-927AB771264A}"/>
              </a:ext>
            </a:extLst>
          </p:cNvPr>
          <p:cNvSpPr/>
          <p:nvPr/>
        </p:nvSpPr>
        <p:spPr>
          <a:xfrm>
            <a:off x="0" y="5195623"/>
            <a:ext cx="12191999" cy="88532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endParaRPr lang="en-US" sz="1400" kern="0" dirty="0">
              <a:solidFill>
                <a:sysClr val="window" lastClr="FFFFFF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78C50C4C-CF34-438E-A4B8-AFA73A5CA1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41034" y="5373126"/>
            <a:ext cx="467152" cy="522407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814DE606-8D16-493A-BD25-A26A015CA965}"/>
              </a:ext>
            </a:extLst>
          </p:cNvPr>
          <p:cNvSpPr txBox="1"/>
          <p:nvPr/>
        </p:nvSpPr>
        <p:spPr>
          <a:xfrm>
            <a:off x="2728065" y="5338425"/>
            <a:ext cx="5910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</a:rPr>
              <a:t>Постановление Правительства Ханты-Мансийского автономного округа – Югры от 30.12.2016 года № 570-п «О специальном инвестиционном контракте, стороной которого является</a:t>
            </a:r>
          </a:p>
          <a:p>
            <a:pPr algn="ctr"/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</a:rPr>
              <a:t> Ханты-Мансийским автономный округ – Югра»</a:t>
            </a:r>
            <a:endParaRPr lang="ru-RU" sz="12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3602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4716F96-500B-4A98-B7B5-52799974898E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BD9E97-E331-46B9-AA71-1B2C248A1085}"/>
              </a:ext>
            </a:extLst>
          </p:cNvPr>
          <p:cNvSpPr txBox="1"/>
          <p:nvPr/>
        </p:nvSpPr>
        <p:spPr>
          <a:xfrm>
            <a:off x="348602" y="6475542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26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3AA24766-F8D0-4347-B24B-8FD93D09A363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FCA30410-A425-4AD0-BCB9-6760F67CE5F6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D6F89DBD-43FA-493A-8D61-32DE2DFAEAF3}"/>
              </a:ext>
            </a:extLst>
          </p:cNvPr>
          <p:cNvSpPr txBox="1"/>
          <p:nvPr/>
        </p:nvSpPr>
        <p:spPr>
          <a:xfrm>
            <a:off x="455340" y="411800"/>
            <a:ext cx="9857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Участие в разработке нормативно</a:t>
            </a:r>
            <a:r>
              <a:rPr lang="ru-RU" sz="2000" dirty="0">
                <a:solidFill>
                  <a:schemeClr val="bg1"/>
                </a:solidFill>
                <a:latin typeface="Impact" panose="020B0806030902050204" pitchFamily="34" charset="0"/>
              </a:rPr>
              <a:t>-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правовых актов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D5E06EB-0DCD-49B6-AAC9-53CBBDF87E0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89A88966-7AA5-4B80-8612-D76B6868206B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4D5BC154-5E48-4FE6-85A3-2AD450BCA0A6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8F19C16B-7B38-4291-8BBF-D6BAA49336DC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673B100A-9F8F-4AC4-9430-6FD20F17DED4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468F0E14-009D-4987-A712-E26E69647E74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5A5EF5E2-C0D1-4920-B01E-8823B7345775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5E0F4BF4-FD4D-4EEC-A9E6-A061E689C759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20" name="Straight Connector 84">
            <a:extLst>
              <a:ext uri="{FF2B5EF4-FFF2-40B4-BE49-F238E27FC236}">
                <a16:creationId xmlns:a16="http://schemas.microsoft.com/office/drawing/2014/main" id="{789139E9-9923-4C84-A8DF-C30F9C2A0E12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DAFD390B-AD33-4E14-89FC-F830FA7F4906}"/>
              </a:ext>
            </a:extLst>
          </p:cNvPr>
          <p:cNvSpPr/>
          <p:nvPr/>
        </p:nvSpPr>
        <p:spPr>
          <a:xfrm>
            <a:off x="525894" y="2278380"/>
            <a:ext cx="10969528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23A423F-B3EA-4B9C-B238-04516A546C1A}"/>
              </a:ext>
            </a:extLst>
          </p:cNvPr>
          <p:cNvSpPr txBox="1"/>
          <p:nvPr/>
        </p:nvSpPr>
        <p:spPr>
          <a:xfrm>
            <a:off x="437585" y="1573511"/>
            <a:ext cx="103127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>
                <a:latin typeface="Akrobat" panose="00000600000000000000" pitchFamily="50" charset="-52"/>
                <a:cs typeface="Times New Roman" pitchFamily="18" charset="0"/>
              </a:rPr>
              <a:t>Фонд на постоянной осуществляет взаимодействие с федеральными структурами. Обсуждается актуальная проблематика в сфере создания и развития полигонов по переработке твердых коммунальных отходов, вопросы федерального финансирования инвестиционных проектов автономного округа, также ведется индивидуальная работа по отдельным инфраструктурным проектам.</a:t>
            </a:r>
          </a:p>
        </p:txBody>
      </p:sp>
      <p:pic>
        <p:nvPicPr>
          <p:cNvPr id="27" name="Picture 11" descr="C:\Users\f11.UFOND\Desktop\Минпромторг.png">
            <a:extLst>
              <a:ext uri="{FF2B5EF4-FFF2-40B4-BE49-F238E27FC236}">
                <a16:creationId xmlns:a16="http://schemas.microsoft.com/office/drawing/2014/main" id="{877DBD7B-BEE1-4B0F-84E9-8C9A0C237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94" y="2779418"/>
            <a:ext cx="2088232" cy="62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5" descr="Министерство здравоохранения Российской Федерации">
            <a:extLst>
              <a:ext uri="{FF2B5EF4-FFF2-40B4-BE49-F238E27FC236}">
                <a16:creationId xmlns:a16="http://schemas.microsoft.com/office/drawing/2014/main" id="{18943D6B-B05F-4FDB-AA89-8E275B3AB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088" y="2779418"/>
            <a:ext cx="2218588" cy="61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9" descr="http://www.rdif.ru/image/logo.gif">
            <a:extLst>
              <a:ext uri="{FF2B5EF4-FFF2-40B4-BE49-F238E27FC236}">
                <a16:creationId xmlns:a16="http://schemas.microsoft.com/office/drawing/2014/main" id="{CB20ED36-B5D2-470B-9C49-7AA6C7719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601" y="2830974"/>
            <a:ext cx="2035818" cy="41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7" descr="http://www.minecora.ru/templates/images/silka_3.jpg">
            <a:extLst>
              <a:ext uri="{FF2B5EF4-FFF2-40B4-BE49-F238E27FC236}">
                <a16:creationId xmlns:a16="http://schemas.microsoft.com/office/drawing/2014/main" id="{A32E1ACA-56AA-4ECB-BE3F-346642945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911" y="4951705"/>
            <a:ext cx="3655030" cy="104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f14.UFOND\Desktop\ca5e65ea_mid.jpg">
            <a:extLst>
              <a:ext uri="{FF2B5EF4-FFF2-40B4-BE49-F238E27FC236}">
                <a16:creationId xmlns:a16="http://schemas.microsoft.com/office/drawing/2014/main" id="{CE8FBB61-BEE6-4AD1-AD3C-4CA3B972D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747" y="2592706"/>
            <a:ext cx="2200016" cy="892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3" descr="http://www.mnr.gov.ru/bitrix/templates/mnr_main_up/pics/title.jpg">
            <a:extLst>
              <a:ext uri="{FF2B5EF4-FFF2-40B4-BE49-F238E27FC236}">
                <a16:creationId xmlns:a16="http://schemas.microsoft.com/office/drawing/2014/main" id="{14579DEB-506A-408B-BD3B-4EBC7FD7A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003" y="3822633"/>
            <a:ext cx="1672879" cy="64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7" descr="https://yt3.ggpht.com/-8gyjRIMfJpU/AAAAAAAAAAI/AAAAAAAAAAA/d8zuYNT01S8/s900-c-k-no/photo.jpg">
            <a:extLst>
              <a:ext uri="{FF2B5EF4-FFF2-40B4-BE49-F238E27FC236}">
                <a16:creationId xmlns:a16="http://schemas.microsoft.com/office/drawing/2014/main" id="{7F4F7296-9AC6-4497-B080-6B66D14F5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842" y="3420250"/>
            <a:ext cx="1359103" cy="135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 descr="http://minfin.krskstate.ru/dat/pic/ban_slider/p-114.">
            <a:extLst>
              <a:ext uri="{FF2B5EF4-FFF2-40B4-BE49-F238E27FC236}">
                <a16:creationId xmlns:a16="http://schemas.microsoft.com/office/drawing/2014/main" id="{637078D9-290C-4E6B-AE12-F305A5BCD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580" y="3678948"/>
            <a:ext cx="841704" cy="84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5" descr="Картинки по запросу министерство транспорта">
            <a:extLst>
              <a:ext uri="{FF2B5EF4-FFF2-40B4-BE49-F238E27FC236}">
                <a16:creationId xmlns:a16="http://schemas.microsoft.com/office/drawing/2014/main" id="{6AC1E831-183F-4DB6-95B1-D45DC359E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502" y="3573780"/>
            <a:ext cx="2721804" cy="80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3" descr="Министерство образования и науки приглашает принять участие в реализации государственной Программы">
            <a:extLst>
              <a:ext uri="{FF2B5EF4-FFF2-40B4-BE49-F238E27FC236}">
                <a16:creationId xmlns:a16="http://schemas.microsoft.com/office/drawing/2014/main" id="{B41C269C-6615-4839-A8DB-5D13A5956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712" y="4733531"/>
            <a:ext cx="1965088" cy="124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412E66B6-A4F8-4A39-A3C8-2D72AB425354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5850719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0351DA5-F573-4C5F-9EB0-2812CBB3DEF4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90A06-3703-4EA8-B767-803A11345A9E}"/>
              </a:ext>
            </a:extLst>
          </p:cNvPr>
          <p:cNvSpPr txBox="1"/>
          <p:nvPr/>
        </p:nvSpPr>
        <p:spPr>
          <a:xfrm>
            <a:off x="348602" y="6475542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</a:t>
            </a:r>
            <a:r>
              <a:rPr lang="ru-RU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7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719CE238-3F36-4491-A18A-49EB05BA8F35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068EC29D-3D3C-46DF-BA08-D9710D20ED86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07733382-C5FE-4C61-8353-7BFBB150F0DE}"/>
              </a:ext>
            </a:extLst>
          </p:cNvPr>
          <p:cNvSpPr txBox="1"/>
          <p:nvPr/>
        </p:nvSpPr>
        <p:spPr>
          <a:xfrm>
            <a:off x="455340" y="411800"/>
            <a:ext cx="9857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>
                <a:solidFill>
                  <a:schemeClr val="bg1"/>
                </a:solidFill>
                <a:latin typeface="Intro" panose="02000000000000000000" pitchFamily="50" charset="0"/>
              </a:rPr>
              <a:t>ЦЕЛЕвые</a:t>
            </a:r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 показатели деятельности фонда за 2016 год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D28E086-C4E0-4DEA-BB89-B0786C63F77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FCC2BBE1-0962-4612-ACBA-82E9B87BBE49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6DD39762-5167-4F2C-9A5C-63BF3932BEA4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834C4612-8A37-4FD6-8C0A-B52BE5E47407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A5A5AD1D-527C-4275-8F21-C719A996A11B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446AC80B-68A9-49DA-A46B-9D31CFE21EF7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012D943D-20FC-49CC-9D15-7457E4388E17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1F226511-51B5-4335-9BED-E69E73119668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21" name="Straight Connector 84">
            <a:extLst>
              <a:ext uri="{FF2B5EF4-FFF2-40B4-BE49-F238E27FC236}">
                <a16:creationId xmlns:a16="http://schemas.microsoft.com/office/drawing/2014/main" id="{437ABAF0-76A0-43C7-82D4-9320671FF2FF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1" name="Таблица 60">
            <a:extLst>
              <a:ext uri="{FF2B5EF4-FFF2-40B4-BE49-F238E27FC236}">
                <a16:creationId xmlns:a16="http://schemas.microsoft.com/office/drawing/2014/main" id="{4100AF3D-1156-4AD8-A462-58E8F0B0DE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0491662"/>
              </p:ext>
            </p:extLst>
          </p:nvPr>
        </p:nvGraphicFramePr>
        <p:xfrm>
          <a:off x="455340" y="1391031"/>
          <a:ext cx="11299076" cy="4895469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459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31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2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77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377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1230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№ п/п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Наименование показателя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Ед. измерения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План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21D3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Факт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21D3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282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Объем планируемых инвестиций по проектам ГЧП, структурированных Фондом</a:t>
                      </a:r>
                      <a:endParaRPr lang="ru-RU" sz="1200" b="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de-DE" sz="1200" dirty="0">
                          <a:effectLst/>
                          <a:latin typeface="Akrobat" panose="00000600000000000000" pitchFamily="50" charset="-52"/>
                        </a:rPr>
                        <a:t> </a:t>
                      </a: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млн. руб.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1 500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1 510 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5666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Объем инвестиций, планируемых в ходе реализации проектов, сопровождаемых Фондом по принципу «одного окна» </a:t>
                      </a:r>
                      <a:endParaRPr lang="ru-RU" sz="1200" b="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млн. руб.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1 500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9 293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08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Количество рабочих мест,</a:t>
                      </a:r>
                      <a:r>
                        <a:rPr lang="ru-RU" sz="1200" baseline="0" dirty="0">
                          <a:effectLst/>
                          <a:latin typeface="Akrobat" panose="00000600000000000000" pitchFamily="50" charset="-52"/>
                        </a:rPr>
                        <a:t> созданных при реализации проектов, сопровождаемых и/или структурированных Фондом</a:t>
                      </a:r>
                      <a:endParaRPr lang="ru-RU" sz="1200" b="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ед.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350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356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6090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4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Бюджетный эффект от реализации проектов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млн. руб.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150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152,2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1230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5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Количество индустриальных парков, создаваемых при участии Фонда</a:t>
                      </a:r>
                      <a:endParaRPr lang="ru-RU" sz="1200" b="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ед.</a:t>
                      </a:r>
                    </a:p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1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1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1230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Позиционирование автономного округа,</a:t>
                      </a:r>
                      <a:r>
                        <a:rPr lang="ru-RU" sz="1200" baseline="0" dirty="0">
                          <a:effectLst/>
                          <a:latin typeface="Akrobat" panose="00000600000000000000" pitchFamily="50" charset="-52"/>
                        </a:rPr>
                        <a:t> как </a:t>
                      </a:r>
                      <a:r>
                        <a:rPr lang="ru-RU" sz="1200" baseline="0" dirty="0" err="1">
                          <a:effectLst/>
                          <a:latin typeface="Akrobat" panose="00000600000000000000" pitchFamily="50" charset="-52"/>
                        </a:rPr>
                        <a:t>инвестиционно</a:t>
                      </a:r>
                      <a:r>
                        <a:rPr lang="ru-RU" sz="1200" baseline="0" dirty="0">
                          <a:effectLst/>
                          <a:latin typeface="Akrobat" panose="00000600000000000000" pitchFamily="50" charset="-52"/>
                        </a:rPr>
                        <a:t> привлекательного региона</a:t>
                      </a:r>
                      <a:endParaRPr lang="ru-RU" sz="1200" b="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ед.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2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6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2777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Доля неисполненных в срок Фондом поручений по подготовке документов, экспертных заключений,</a:t>
                      </a:r>
                      <a:r>
                        <a:rPr lang="ru-RU" sz="1200" baseline="0" dirty="0">
                          <a:effectLst/>
                          <a:latin typeface="Akrobat" panose="00000600000000000000" pitchFamily="50" charset="-52"/>
                        </a:rPr>
                        <a:t> исследований, технико-экономических обоснований. Доля нерассмотренных в срок Фондом по принципу «одного окна» </a:t>
                      </a:r>
                      <a:endParaRPr lang="ru-RU" sz="1200" b="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%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5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0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590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effectLst/>
                          <a:latin typeface="Akrobat" panose="00000600000000000000" pitchFamily="50" charset="-52"/>
                        </a:rPr>
                        <a:t>8</a:t>
                      </a:r>
                      <a:endParaRPr lang="ru-RU" sz="1200" b="0" kern="120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effectLst/>
                          <a:latin typeface="Akrobat" panose="00000600000000000000" pitchFamily="50" charset="-52"/>
                        </a:rPr>
                        <a:t>Количество предложений Фонда по нормативно-правовым актам</a:t>
                      </a:r>
                      <a:endParaRPr lang="ru-RU" sz="1200" b="0" kern="120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effectLst/>
                          <a:latin typeface="Akrobat" panose="00000600000000000000" pitchFamily="50" charset="-52"/>
                        </a:rPr>
                        <a:t>ед.</a:t>
                      </a: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effectLst/>
                          <a:latin typeface="Akrobat" panose="00000600000000000000" pitchFamily="50" charset="-52"/>
                        </a:rPr>
                        <a:t>5</a:t>
                      </a: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effectLst/>
                          <a:latin typeface="Akrobat" panose="00000600000000000000" pitchFamily="50" charset="-52"/>
                        </a:rPr>
                        <a:t>8</a:t>
                      </a: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34221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Количество организованных Фондом круглых столов, презентаций,</a:t>
                      </a:r>
                      <a:r>
                        <a:rPr lang="ru-RU" sz="1200" baseline="0" dirty="0">
                          <a:effectLst/>
                          <a:latin typeface="Akrobat" panose="00000600000000000000" pitchFamily="50" charset="-52"/>
                        </a:rPr>
                        <a:t> форумов, выставок в целях продвижения инвестиционного потенциала Ханты-Мансийского автономного округа-Югры</a:t>
                      </a:r>
                      <a:endParaRPr lang="ru-RU" sz="1200" b="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ед.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3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krobat" panose="00000600000000000000" pitchFamily="50" charset="-52"/>
                        </a:rPr>
                        <a:t>7</a:t>
                      </a:r>
                      <a:endParaRPr lang="ru-RU" sz="1200" dirty="0">
                        <a:effectLst/>
                        <a:latin typeface="Akrobat" panose="00000600000000000000" pitchFamily="50" charset="-52"/>
                        <a:ea typeface="Calibri"/>
                        <a:cs typeface="Times New Roman" pitchFamily="18" charset="0"/>
                      </a:endParaRPr>
                    </a:p>
                  </a:txBody>
                  <a:tcPr marL="38671" marR="38671" marT="0" marB="0" anchor="ctr"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380555C5-C663-4C36-8430-5F4C6DF566B5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25006814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14" descr="http://xn--80ardojebip.xn--p1ai/upload/iblock/a92/a92f5c5a050e0d0d2e169079fa77e240.jpg">
            <a:extLst>
              <a:ext uri="{FF2B5EF4-FFF2-40B4-BE49-F238E27FC236}">
                <a16:creationId xmlns:a16="http://schemas.microsoft.com/office/drawing/2014/main" id="{6FB1E61C-A81D-4162-95FD-4A641F549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480" y="2661177"/>
            <a:ext cx="1876890" cy="174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E7D2E13-DF6A-4095-B2E6-E04BF7B25A16}"/>
              </a:ext>
            </a:extLst>
          </p:cNvPr>
          <p:cNvSpPr/>
          <p:nvPr/>
        </p:nvSpPr>
        <p:spPr>
          <a:xfrm>
            <a:off x="0" y="0"/>
            <a:ext cx="12192000" cy="1343025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E60344-819B-4F76-BA4D-26D2697FF286}"/>
              </a:ext>
            </a:extLst>
          </p:cNvPr>
          <p:cNvSpPr txBox="1"/>
          <p:nvPr/>
        </p:nvSpPr>
        <p:spPr>
          <a:xfrm>
            <a:off x="348602" y="6475542"/>
            <a:ext cx="3626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2</a:t>
            </a:r>
            <a:r>
              <a:rPr lang="ru-RU" sz="1200">
                <a:solidFill>
                  <a:schemeClr val="bg1">
                    <a:lumMod val="75000"/>
                  </a:schemeClr>
                </a:solidFill>
                <a:latin typeface="Intro" panose="02000000000000000000" pitchFamily="50" charset="0"/>
              </a:rPr>
              <a:t>8</a:t>
            </a:r>
            <a:endParaRPr lang="ru-RU" sz="1100" dirty="0">
              <a:solidFill>
                <a:schemeClr val="bg1">
                  <a:lumMod val="75000"/>
                </a:schemeClr>
              </a:solidFill>
              <a:latin typeface="Akrobat" panose="00000600000000000000" pitchFamily="50" charset="-52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36D0A19D-C921-40C1-A91B-D76498A101DC}"/>
              </a:ext>
            </a:extLst>
          </p:cNvPr>
          <p:cNvCxnSpPr>
            <a:cxnSpLocks/>
          </p:cNvCxnSpPr>
          <p:nvPr/>
        </p:nvCxnSpPr>
        <p:spPr>
          <a:xfrm>
            <a:off x="437585" y="6335319"/>
            <a:ext cx="11316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094577B-CB14-49D0-A527-75920C598A1E}"/>
              </a:ext>
            </a:extLst>
          </p:cNvPr>
          <p:cNvCxnSpPr>
            <a:cxnSpLocks/>
          </p:cNvCxnSpPr>
          <p:nvPr/>
        </p:nvCxnSpPr>
        <p:spPr>
          <a:xfrm>
            <a:off x="835819" y="6506885"/>
            <a:ext cx="0" cy="21431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47C32135-2C4F-45AF-9105-59D05AA48D62}"/>
              </a:ext>
            </a:extLst>
          </p:cNvPr>
          <p:cNvSpPr txBox="1"/>
          <p:nvPr/>
        </p:nvSpPr>
        <p:spPr>
          <a:xfrm>
            <a:off x="455340" y="411800"/>
            <a:ext cx="9857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Intro" panose="02000000000000000000" pitchFamily="50" charset="0"/>
              </a:rPr>
              <a:t>ВЗАИМОДЕЙСТВИЕ С ПАРТНЕРАМИ</a:t>
            </a:r>
            <a:endParaRPr lang="ru-RU" sz="2000" dirty="0">
              <a:solidFill>
                <a:schemeClr val="bg1"/>
              </a:solidFill>
              <a:latin typeface="Akrobat" panose="00000600000000000000" pitchFamily="50" charset="-52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04175C0-C740-48A8-B379-55460B72AA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385308" y="6506953"/>
            <a:ext cx="1369108" cy="214244"/>
          </a:xfrm>
          <a:prstGeom prst="rect">
            <a:avLst/>
          </a:prstGeom>
        </p:spPr>
      </p:pic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245558DC-4A82-4753-B343-B541AD36BF0A}"/>
              </a:ext>
            </a:extLst>
          </p:cNvPr>
          <p:cNvGrpSpPr/>
          <p:nvPr/>
        </p:nvGrpSpPr>
        <p:grpSpPr>
          <a:xfrm>
            <a:off x="10750306" y="662941"/>
            <a:ext cx="745116" cy="85398"/>
            <a:chOff x="8942867" y="6555953"/>
            <a:chExt cx="745116" cy="85398"/>
          </a:xfrm>
        </p:grpSpPr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id="{56133A64-ED83-4D0F-BC6C-9C082704C3A7}"/>
                </a:ext>
              </a:extLst>
            </p:cNvPr>
            <p:cNvSpPr/>
            <p:nvPr/>
          </p:nvSpPr>
          <p:spPr>
            <a:xfrm>
              <a:off x="8942867" y="6555953"/>
              <a:ext cx="85398" cy="8539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8141A1E4-1724-477B-A5A2-638A22A71052}"/>
                </a:ext>
              </a:extLst>
            </p:cNvPr>
            <p:cNvSpPr/>
            <p:nvPr/>
          </p:nvSpPr>
          <p:spPr>
            <a:xfrm>
              <a:off x="907696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7DD04FDC-8B1D-4E82-879C-147BD97D5859}"/>
                </a:ext>
              </a:extLst>
            </p:cNvPr>
            <p:cNvSpPr/>
            <p:nvPr/>
          </p:nvSpPr>
          <p:spPr>
            <a:xfrm>
              <a:off x="9206460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dirty="0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D6E9A1EE-7363-4908-98EE-897129DFDC80}"/>
                </a:ext>
              </a:extLst>
            </p:cNvPr>
            <p:cNvSpPr/>
            <p:nvPr/>
          </p:nvSpPr>
          <p:spPr>
            <a:xfrm>
              <a:off x="9334393" y="6555953"/>
              <a:ext cx="85398" cy="85398"/>
            </a:xfrm>
            <a:prstGeom prst="ellipse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2F01B9B1-95C9-4B8A-93D1-54FF60342897}"/>
                </a:ext>
              </a:extLst>
            </p:cNvPr>
            <p:cNvSpPr/>
            <p:nvPr/>
          </p:nvSpPr>
          <p:spPr>
            <a:xfrm>
              <a:off x="9468324" y="6555953"/>
              <a:ext cx="85398" cy="85398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5B2CFC97-C932-4AF4-AC37-C82858124674}"/>
                </a:ext>
              </a:extLst>
            </p:cNvPr>
            <p:cNvSpPr/>
            <p:nvPr/>
          </p:nvSpPr>
          <p:spPr>
            <a:xfrm>
              <a:off x="9602585" y="6555953"/>
              <a:ext cx="85398" cy="8539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cxnSp>
        <p:nvCxnSpPr>
          <p:cNvPr id="20" name="Straight Connector 84">
            <a:extLst>
              <a:ext uri="{FF2B5EF4-FFF2-40B4-BE49-F238E27FC236}">
                <a16:creationId xmlns:a16="http://schemas.microsoft.com/office/drawing/2014/main" id="{5B962702-6C5F-46B6-8DA2-20E8366A031D}"/>
              </a:ext>
            </a:extLst>
          </p:cNvPr>
          <p:cNvCxnSpPr>
            <a:cxnSpLocks/>
          </p:cNvCxnSpPr>
          <p:nvPr/>
        </p:nvCxnSpPr>
        <p:spPr>
          <a:xfrm>
            <a:off x="3234975" y="1849702"/>
            <a:ext cx="0" cy="431671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  <a:scene3d>
            <a:camera prst="orthographicFront">
              <a:rot lat="0" lon="54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1D1680D9-3D8D-416B-9F99-264CA1A55DE3}"/>
              </a:ext>
            </a:extLst>
          </p:cNvPr>
          <p:cNvSpPr/>
          <p:nvPr/>
        </p:nvSpPr>
        <p:spPr>
          <a:xfrm>
            <a:off x="0" y="1343025"/>
            <a:ext cx="4218264" cy="4992294"/>
          </a:xfrm>
          <a:prstGeom prst="rect">
            <a:avLst/>
          </a:prstGeom>
          <a:gradFill flip="none" rotWithShape="1">
            <a:gsLst>
              <a:gs pos="65000">
                <a:srgbClr val="021D34"/>
              </a:gs>
              <a:gs pos="10000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3" name="Picture 11" descr="C:\Users\f11.UFOND\Desktop\Минпромторг.png">
            <a:extLst>
              <a:ext uri="{FF2B5EF4-FFF2-40B4-BE49-F238E27FC236}">
                <a16:creationId xmlns:a16="http://schemas.microsoft.com/office/drawing/2014/main" id="{639D248D-87CA-40D1-9B3E-CDC65FBCB8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662" y="1444152"/>
            <a:ext cx="2088232" cy="62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7" descr="https://yt3.ggpht.com/-8gyjRIMfJpU/AAAAAAAAAAI/AAAAAAAAAAA/d8zuYNT01S8/s900-c-k-no/photo.jpg">
            <a:extLst>
              <a:ext uri="{FF2B5EF4-FFF2-40B4-BE49-F238E27FC236}">
                <a16:creationId xmlns:a16="http://schemas.microsoft.com/office/drawing/2014/main" id="{14428A1C-E05D-4C03-A8F3-8EBC5F3E8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662" y="2065497"/>
            <a:ext cx="1087999" cy="108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7" descr="http://www.minecora.ru/templates/images/silka_3.jpg">
            <a:extLst>
              <a:ext uri="{FF2B5EF4-FFF2-40B4-BE49-F238E27FC236}">
                <a16:creationId xmlns:a16="http://schemas.microsoft.com/office/drawing/2014/main" id="{91A9C3AB-2CCE-4AB4-9341-3DA22833E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402" y="1444152"/>
            <a:ext cx="2232248" cy="63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5" descr="Картинки по запросу министерство транспорта">
            <a:extLst>
              <a:ext uri="{FF2B5EF4-FFF2-40B4-BE49-F238E27FC236}">
                <a16:creationId xmlns:a16="http://schemas.microsoft.com/office/drawing/2014/main" id="{B5FBCEBD-955C-44D1-93B7-85935734B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523" y="1453971"/>
            <a:ext cx="1924578" cy="56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1" descr="http://minfin.krskstate.ru/dat/pic/ban_slider/p-114.">
            <a:extLst>
              <a:ext uri="{FF2B5EF4-FFF2-40B4-BE49-F238E27FC236}">
                <a16:creationId xmlns:a16="http://schemas.microsoft.com/office/drawing/2014/main" id="{D68E638E-98E5-4A04-996A-C48BB01E1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4974" y="1453971"/>
            <a:ext cx="736430" cy="736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5" descr="Министерство здравоохранения Российской Федерации">
            <a:extLst>
              <a:ext uri="{FF2B5EF4-FFF2-40B4-BE49-F238E27FC236}">
                <a16:creationId xmlns:a16="http://schemas.microsoft.com/office/drawing/2014/main" id="{275AB680-968E-4C66-B419-91FB8670B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544" y="2297118"/>
            <a:ext cx="2218588" cy="61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3" descr="http://www.mnr.gov.ru/bitrix/templates/mnr_main_up/pics/title.jpg">
            <a:extLst>
              <a:ext uri="{FF2B5EF4-FFF2-40B4-BE49-F238E27FC236}">
                <a16:creationId xmlns:a16="http://schemas.microsoft.com/office/drawing/2014/main" id="{B00C4177-6D33-44E9-9BA3-087523873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346" y="2250175"/>
            <a:ext cx="1672879" cy="64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9" descr="http://www.rdif.ru/image/logo.gif">
            <a:extLst>
              <a:ext uri="{FF2B5EF4-FFF2-40B4-BE49-F238E27FC236}">
                <a16:creationId xmlns:a16="http://schemas.microsoft.com/office/drawing/2014/main" id="{BD0509D4-0CD7-4DE5-963C-8E008F57B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9928" y="2390988"/>
            <a:ext cx="1788947" cy="363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9D8CD7FB-01F9-495D-B20F-D3D36B44AEE4}"/>
              </a:ext>
            </a:extLst>
          </p:cNvPr>
          <p:cNvSpPr txBox="1"/>
          <p:nvPr/>
        </p:nvSpPr>
        <p:spPr>
          <a:xfrm>
            <a:off x="478714" y="1900304"/>
            <a:ext cx="3628709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Фонд на постоянной осуществляет взаимодействие с федеральными структурами. Обсуждается актуальная проблематика в сфере создания и развития индустриальных парков, вопросы федерального финансирования инвестиционных проектов автономного округа, также ведется индивидуальная работа по отдельным крупномасштабным проектам.</a:t>
            </a:r>
          </a:p>
          <a:p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06BA125-1BB9-4B5C-9D7B-C741E2E29A4D}"/>
              </a:ext>
            </a:extLst>
          </p:cNvPr>
          <p:cNvSpPr txBox="1"/>
          <p:nvPr/>
        </p:nvSpPr>
        <p:spPr>
          <a:xfrm>
            <a:off x="455340" y="1223710"/>
            <a:ext cx="3110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/>
                </a:solidFill>
                <a:latin typeface="Akrobat" panose="00000600000000000000" pitchFamily="50" charset="-52"/>
              </a:rPr>
              <a:t>ВЗАИМОДЕЙСТВИЕ С ФЕДЕРАЛЬНЫМИ СТРУКТУРАМИ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8216C1C-2584-4E9B-AC86-2E9AD83D9E05}"/>
              </a:ext>
            </a:extLst>
          </p:cNvPr>
          <p:cNvSpPr txBox="1"/>
          <p:nvPr/>
        </p:nvSpPr>
        <p:spPr>
          <a:xfrm>
            <a:off x="515615" y="3918570"/>
            <a:ext cx="3110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/>
                </a:solidFill>
                <a:latin typeface="Akrobat" panose="00000600000000000000" pitchFamily="50" charset="-52"/>
              </a:rPr>
              <a:t>ВЕДУЩИЕ КОНСАЛТИНГОВЫЕ</a:t>
            </a:r>
          </a:p>
          <a:p>
            <a:r>
              <a:rPr lang="ru-RU" dirty="0">
                <a:solidFill>
                  <a:schemeClr val="accent2"/>
                </a:solidFill>
                <a:latin typeface="Akrobat" panose="00000600000000000000" pitchFamily="50" charset="-52"/>
              </a:rPr>
              <a:t>КОМПАНИИ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C240D6B-AD3F-41AF-817B-87FA3FC0D9A9}"/>
              </a:ext>
            </a:extLst>
          </p:cNvPr>
          <p:cNvSpPr txBox="1"/>
          <p:nvPr/>
        </p:nvSpPr>
        <p:spPr>
          <a:xfrm>
            <a:off x="512641" y="4550989"/>
            <a:ext cx="3628709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Akrobat" panose="00000600000000000000" pitchFamily="50" charset="-52"/>
                <a:cs typeface="Times New Roman" pitchFamily="18" charset="0"/>
              </a:rPr>
              <a:t>Кроме того, Фондом ведется работа с финансовыми институтами, крупными институциональными инвесторами и ведущими консалтинговыми компаниями России. Проекты прорабатываются Фондом с учетом постоянного анализа фактической финансово-экономической ситуации на рынках капитала, макроэкономического положения отдельных сфер экономики.</a:t>
            </a:r>
          </a:p>
          <a:p>
            <a:endParaRPr lang="ru-RU" sz="1000" dirty="0">
              <a:solidFill>
                <a:schemeClr val="bg1"/>
              </a:solidFill>
              <a:latin typeface="Akrobat" panose="00000600000000000000" pitchFamily="50" charset="-52"/>
              <a:cs typeface="Times New Roman" pitchFamily="18" charset="0"/>
            </a:endParaRPr>
          </a:p>
        </p:txBody>
      </p:sp>
      <p:pic>
        <p:nvPicPr>
          <p:cNvPr id="73" name="Picture 2" descr="C:\Users\f12\Desktop\Логотипы\втб капитал 1.gif">
            <a:extLst>
              <a:ext uri="{FF2B5EF4-FFF2-40B4-BE49-F238E27FC236}">
                <a16:creationId xmlns:a16="http://schemas.microsoft.com/office/drawing/2014/main" id="{6C7A4C12-D4AD-438F-BE85-1FD30623F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753" y="3458501"/>
            <a:ext cx="2007816" cy="32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9" descr="C:\Users\f12\Desktop\Логотипы\сбербанк 1.png">
            <a:extLst>
              <a:ext uri="{FF2B5EF4-FFF2-40B4-BE49-F238E27FC236}">
                <a16:creationId xmlns:a16="http://schemas.microsoft.com/office/drawing/2014/main" id="{A641FD97-B591-4AD1-B3C8-9B08592584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0" t="1" r="21998" b="8593"/>
          <a:stretch/>
        </p:blipFill>
        <p:spPr bwMode="auto">
          <a:xfrm>
            <a:off x="6480962" y="3274102"/>
            <a:ext cx="2429818" cy="61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4" descr="C:\Users\f12\Desktop\Логотипы\pwc1.jpg">
            <a:extLst>
              <a:ext uri="{FF2B5EF4-FFF2-40B4-BE49-F238E27FC236}">
                <a16:creationId xmlns:a16="http://schemas.microsoft.com/office/drawing/2014/main" id="{8D9D8834-FE4B-457D-BC29-11E07DB22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0888" y="3134272"/>
            <a:ext cx="1077910" cy="78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6" descr="C:\Users\f12\Desktop\Логотипы\газпромбанк 1.jpg">
            <a:extLst>
              <a:ext uri="{FF2B5EF4-FFF2-40B4-BE49-F238E27FC236}">
                <a16:creationId xmlns:a16="http://schemas.microsoft.com/office/drawing/2014/main" id="{8D08131F-0F51-490F-ADC7-1DEDDBEFB0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6" b="11292"/>
          <a:stretch/>
        </p:blipFill>
        <p:spPr bwMode="auto">
          <a:xfrm>
            <a:off x="4268721" y="4005107"/>
            <a:ext cx="1546640" cy="79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DAAF52E8-6AF9-4723-A30C-5A67E71CD4D3}"/>
              </a:ext>
            </a:extLst>
          </p:cNvPr>
          <p:cNvGrpSpPr/>
          <p:nvPr/>
        </p:nvGrpSpPr>
        <p:grpSpPr>
          <a:xfrm>
            <a:off x="5878917" y="3940100"/>
            <a:ext cx="693486" cy="750124"/>
            <a:chOff x="5056938" y="5230585"/>
            <a:chExt cx="1143000" cy="1330136"/>
          </a:xfrm>
        </p:grpSpPr>
        <p:pic>
          <p:nvPicPr>
            <p:cNvPr id="79" name="Picture 8" descr="https://lh6.googleusercontent.com/-dpHgkVDVZSc/AAAAAAAAAAI/AAAAAAAAABo/wN_WquH3U2k/s120-c/photo.jpg">
              <a:extLst>
                <a:ext uri="{FF2B5EF4-FFF2-40B4-BE49-F238E27FC236}">
                  <a16:creationId xmlns:a16="http://schemas.microsoft.com/office/drawing/2014/main" id="{01F9CC62-A826-4EEA-BE6A-18013F0F2B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6938" y="5230585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2AECE7B4-17A8-4082-8A56-3A13833EAC0D}"/>
                </a:ext>
              </a:extLst>
            </p:cNvPr>
            <p:cNvSpPr txBox="1"/>
            <p:nvPr/>
          </p:nvSpPr>
          <p:spPr>
            <a:xfrm>
              <a:off x="5211753" y="6191389"/>
              <a:ext cx="8333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err="1"/>
                <a:t>Ростех</a:t>
              </a:r>
              <a:endParaRPr lang="ru-RU" b="1" dirty="0"/>
            </a:p>
          </p:txBody>
        </p:sp>
      </p:grpSp>
      <p:pic>
        <p:nvPicPr>
          <p:cNvPr id="81" name="Picture 7" descr="C:\Users\f12\Desktop\Логотипы\герберт смит 1.jpg">
            <a:extLst>
              <a:ext uri="{FF2B5EF4-FFF2-40B4-BE49-F238E27FC236}">
                <a16:creationId xmlns:a16="http://schemas.microsoft.com/office/drawing/2014/main" id="{74D65D4B-06B4-4D22-B08A-E8B9E5C13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24" y="4005714"/>
            <a:ext cx="1825526" cy="73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3" descr="C:\Users\f12\Desktop\Логотипы\PMA_1.jpg">
            <a:extLst>
              <a:ext uri="{FF2B5EF4-FFF2-40B4-BE49-F238E27FC236}">
                <a16:creationId xmlns:a16="http://schemas.microsoft.com/office/drawing/2014/main" id="{ED54CAD2-0F95-43ED-88F1-7101D8CB4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4342" y="4005107"/>
            <a:ext cx="1687806" cy="87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15" descr="C:\Users\f11.UFOND\AppData\Local\Microsoft\Windows\Temporary Internet Files\Content.Outlook\Y5K4EPR6\logo-small_orbis.jpg">
            <a:extLst>
              <a:ext uri="{FF2B5EF4-FFF2-40B4-BE49-F238E27FC236}">
                <a16:creationId xmlns:a16="http://schemas.microsoft.com/office/drawing/2014/main" id="{1F4C6EF3-1D9B-4EB7-B82E-ACB9B264E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905" y="4112451"/>
            <a:ext cx="1339427" cy="49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4" name="Группа 83">
            <a:extLst>
              <a:ext uri="{FF2B5EF4-FFF2-40B4-BE49-F238E27FC236}">
                <a16:creationId xmlns:a16="http://schemas.microsoft.com/office/drawing/2014/main" id="{8F590A60-05BC-453D-9865-C1D55336C27D}"/>
              </a:ext>
            </a:extLst>
          </p:cNvPr>
          <p:cNvGrpSpPr/>
          <p:nvPr/>
        </p:nvGrpSpPr>
        <p:grpSpPr>
          <a:xfrm>
            <a:off x="4475673" y="5050017"/>
            <a:ext cx="510463" cy="644147"/>
            <a:chOff x="8087132" y="2837281"/>
            <a:chExt cx="865858" cy="1175498"/>
          </a:xfrm>
        </p:grpSpPr>
        <p:pic>
          <p:nvPicPr>
            <p:cNvPr id="85" name="Picture 11" descr="C:\Users\f12\Desktop\Логотипы\юпк.png">
              <a:extLst>
                <a:ext uri="{FF2B5EF4-FFF2-40B4-BE49-F238E27FC236}">
                  <a16:creationId xmlns:a16="http://schemas.microsoft.com/office/drawing/2014/main" id="{2E0C20A4-C9C6-4BC1-802A-F0325AA968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7132" y="2837281"/>
              <a:ext cx="865858" cy="8202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F265B925-E681-4007-B774-05D92C235E42}"/>
                </a:ext>
              </a:extLst>
            </p:cNvPr>
            <p:cNvSpPr txBox="1"/>
            <p:nvPr/>
          </p:nvSpPr>
          <p:spPr>
            <a:xfrm>
              <a:off x="8131172" y="3643447"/>
              <a:ext cx="7777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/>
                <a:t>Ю П К</a:t>
              </a:r>
            </a:p>
          </p:txBody>
        </p:sp>
      </p:grpSp>
      <p:pic>
        <p:nvPicPr>
          <p:cNvPr id="88" name="Picture 10" descr="http://popnano.ru/images/news/lider.png">
            <a:extLst>
              <a:ext uri="{FF2B5EF4-FFF2-40B4-BE49-F238E27FC236}">
                <a16:creationId xmlns:a16="http://schemas.microsoft.com/office/drawing/2014/main" id="{2BD9238A-9996-41CB-9691-731E1E8B5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509" y="5031300"/>
            <a:ext cx="1423872" cy="56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Рисунок 88" descr="http://www.tpphmao.ru/images/logo.png">
            <a:extLst>
              <a:ext uri="{FF2B5EF4-FFF2-40B4-BE49-F238E27FC236}">
                <a16:creationId xmlns:a16="http://schemas.microsoft.com/office/drawing/2014/main" id="{18599021-B88D-4701-B53C-287712E2E19E}"/>
              </a:ext>
            </a:extLst>
          </p:cNvPr>
          <p:cNvPicPr/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223" y="5075235"/>
            <a:ext cx="1244968" cy="43445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Picture 2" descr="http://hh.ru/employer-logo/1386286.png">
            <a:extLst>
              <a:ext uri="{FF2B5EF4-FFF2-40B4-BE49-F238E27FC236}">
                <a16:creationId xmlns:a16="http://schemas.microsoft.com/office/drawing/2014/main" id="{CB297D3A-A0AC-4580-9E18-43688E08A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086" y="5076718"/>
            <a:ext cx="1375397" cy="386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2">
            <a:extLst>
              <a:ext uri="{FF2B5EF4-FFF2-40B4-BE49-F238E27FC236}">
                <a16:creationId xmlns:a16="http://schemas.microsoft.com/office/drawing/2014/main" id="{4C8BF7B9-E65A-4217-A31F-4AF20C455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403" y="4829220"/>
            <a:ext cx="1134966" cy="820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" name="Picture 4" descr="http://technosider.com/uploads/images/00/00/06/2014/04/24/0c5388_orig.jpg">
            <a:extLst>
              <a:ext uri="{FF2B5EF4-FFF2-40B4-BE49-F238E27FC236}">
                <a16:creationId xmlns:a16="http://schemas.microsoft.com/office/drawing/2014/main" id="{6AF2FBDA-B3BC-4861-8DA0-76BC4D825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10909174" y="5177945"/>
            <a:ext cx="785822" cy="274002"/>
          </a:xfrm>
          <a:prstGeom prst="rect">
            <a:avLst/>
          </a:prstGeom>
          <a:noFill/>
        </p:spPr>
      </p:pic>
      <p:pic>
        <p:nvPicPr>
          <p:cNvPr id="93" name="Picture 18" descr="http://konti-press.ru/downloads/images/tppkk.gif">
            <a:extLst>
              <a:ext uri="{FF2B5EF4-FFF2-40B4-BE49-F238E27FC236}">
                <a16:creationId xmlns:a16="http://schemas.microsoft.com/office/drawing/2014/main" id="{91EADF0C-DE8F-449D-90D1-F79C32EF30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673" y="5837682"/>
            <a:ext cx="876026" cy="45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3" descr="C:\Users\f12\Downloads\ростелеком2.png">
            <a:extLst>
              <a:ext uri="{FF2B5EF4-FFF2-40B4-BE49-F238E27FC236}">
                <a16:creationId xmlns:a16="http://schemas.microsoft.com/office/drawing/2014/main" id="{D99542D6-E096-4AE7-9437-2CDB8E42E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911" y="5572070"/>
            <a:ext cx="1657871" cy="898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2" descr="C:\Users\f14.UFOND\Desktop\everest.png">
            <a:extLst>
              <a:ext uri="{FF2B5EF4-FFF2-40B4-BE49-F238E27FC236}">
                <a16:creationId xmlns:a16="http://schemas.microsoft.com/office/drawing/2014/main" id="{54BE4ADD-949E-417D-AA47-F8A9BCE4B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954" y="5837682"/>
            <a:ext cx="1323779" cy="50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6" descr="http://t3.gstatic.com/images?q=tbn:ANd9GcRvwkWdjA-ICJsfBpp8THrO0DH8UPiDsXRZKOvy0P66dqvlrYcp">
            <a:extLst>
              <a:ext uri="{FF2B5EF4-FFF2-40B4-BE49-F238E27FC236}">
                <a16:creationId xmlns:a16="http://schemas.microsoft.com/office/drawing/2014/main" id="{4967CF44-E2A2-4EB2-BC1D-512BB9407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122" y="5770228"/>
            <a:ext cx="1550802" cy="56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6" descr="http://hh.ru/employer-logo/1251289.png">
            <a:extLst>
              <a:ext uri="{FF2B5EF4-FFF2-40B4-BE49-F238E27FC236}">
                <a16:creationId xmlns:a16="http://schemas.microsoft.com/office/drawing/2014/main" id="{003DD44F-B249-4D59-81FC-1A6A1511B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9991883" y="5821677"/>
            <a:ext cx="1828224" cy="545198"/>
          </a:xfrm>
          <a:prstGeom prst="rect">
            <a:avLst/>
          </a:prstGeom>
          <a:noFill/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00E29E45-B6C1-4176-975E-A8119F11EF90}"/>
              </a:ext>
            </a:extLst>
          </p:cNvPr>
          <p:cNvSpPr txBox="1"/>
          <p:nvPr/>
        </p:nvSpPr>
        <p:spPr>
          <a:xfrm>
            <a:off x="1050205" y="6488782"/>
            <a:ext cx="23695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solidFill>
                  <a:schemeClr val="bg1">
                    <a:lumMod val="75000"/>
                  </a:schemeClr>
                </a:solidFill>
                <a:latin typeface="Akrobat" panose="00000600000000000000" pitchFamily="50" charset="-52"/>
              </a:rPr>
              <a:t>Отчет о результатах деятельности за 2016 год</a:t>
            </a:r>
          </a:p>
        </p:txBody>
      </p:sp>
    </p:spTree>
    <p:extLst>
      <p:ext uri="{BB962C8B-B14F-4D97-AF65-F5344CB8AC3E}">
        <p14:creationId xmlns:p14="http://schemas.microsoft.com/office/powerpoint/2010/main" val="5886573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70000">
                <a:srgbClr val="021D34"/>
              </a:gs>
              <a:gs pos="0">
                <a:srgbClr val="592530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582334" y="3308407"/>
            <a:ext cx="5027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ntro" panose="02000000000000000000" pitchFamily="50" charset="0"/>
              </a:rPr>
              <a:t>Спасибо за внимание!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5355277" y="2571890"/>
            <a:ext cx="1481446" cy="570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Равнобедренный треугольник 48"/>
          <p:cNvSpPr/>
          <p:nvPr/>
        </p:nvSpPr>
        <p:spPr>
          <a:xfrm>
            <a:off x="7194459" y="-1023304"/>
            <a:ext cx="6542582" cy="2594207"/>
          </a:xfrm>
          <a:custGeom>
            <a:avLst/>
            <a:gdLst>
              <a:gd name="connsiteX0" fmla="*/ 0 w 1636351"/>
              <a:gd name="connsiteY0" fmla="*/ 2317524 h 2317524"/>
              <a:gd name="connsiteX1" fmla="*/ 1636351 w 1636351"/>
              <a:gd name="connsiteY1" fmla="*/ 0 h 2317524"/>
              <a:gd name="connsiteX2" fmla="*/ 1636351 w 1636351"/>
              <a:gd name="connsiteY2" fmla="*/ 2317524 h 2317524"/>
              <a:gd name="connsiteX3" fmla="*/ 0 w 1636351"/>
              <a:gd name="connsiteY3" fmla="*/ 2317524 h 2317524"/>
              <a:gd name="connsiteX0" fmla="*/ 0 w 1617301"/>
              <a:gd name="connsiteY0" fmla="*/ 1060224 h 2317524"/>
              <a:gd name="connsiteX1" fmla="*/ 1617301 w 1617301"/>
              <a:gd name="connsiteY1" fmla="*/ 0 h 2317524"/>
              <a:gd name="connsiteX2" fmla="*/ 1617301 w 1617301"/>
              <a:gd name="connsiteY2" fmla="*/ 2317524 h 2317524"/>
              <a:gd name="connsiteX3" fmla="*/ 0 w 1617301"/>
              <a:gd name="connsiteY3" fmla="*/ 1060224 h 2317524"/>
              <a:gd name="connsiteX0" fmla="*/ 0 w 2026876"/>
              <a:gd name="connsiteY0" fmla="*/ 1298349 h 2555649"/>
              <a:gd name="connsiteX1" fmla="*/ 2026876 w 2026876"/>
              <a:gd name="connsiteY1" fmla="*/ 0 h 2555649"/>
              <a:gd name="connsiteX2" fmla="*/ 1617301 w 2026876"/>
              <a:gd name="connsiteY2" fmla="*/ 2555649 h 2555649"/>
              <a:gd name="connsiteX3" fmla="*/ 0 w 2026876"/>
              <a:gd name="connsiteY3" fmla="*/ 1298349 h 2555649"/>
              <a:gd name="connsiteX0" fmla="*/ 0 w 2026876"/>
              <a:gd name="connsiteY0" fmla="*/ 1298349 h 2650899"/>
              <a:gd name="connsiteX1" fmla="*/ 2026876 w 2026876"/>
              <a:gd name="connsiteY1" fmla="*/ 0 h 2650899"/>
              <a:gd name="connsiteX2" fmla="*/ 1617301 w 2026876"/>
              <a:gd name="connsiteY2" fmla="*/ 2650899 h 2650899"/>
              <a:gd name="connsiteX3" fmla="*/ 0 w 2026876"/>
              <a:gd name="connsiteY3" fmla="*/ 1298349 h 2650899"/>
              <a:gd name="connsiteX0" fmla="*/ 0 w 1969726"/>
              <a:gd name="connsiteY0" fmla="*/ 1279299 h 2631849"/>
              <a:gd name="connsiteX1" fmla="*/ 1969726 w 1969726"/>
              <a:gd name="connsiteY1" fmla="*/ 0 h 2631849"/>
              <a:gd name="connsiteX2" fmla="*/ 1617301 w 1969726"/>
              <a:gd name="connsiteY2" fmla="*/ 2631849 h 2631849"/>
              <a:gd name="connsiteX3" fmla="*/ 0 w 1969726"/>
              <a:gd name="connsiteY3" fmla="*/ 1279299 h 2631849"/>
              <a:gd name="connsiteX0" fmla="*/ 0 w 1969726"/>
              <a:gd name="connsiteY0" fmla="*/ 1279299 h 2617562"/>
              <a:gd name="connsiteX1" fmla="*/ 1969726 w 1969726"/>
              <a:gd name="connsiteY1" fmla="*/ 0 h 2617562"/>
              <a:gd name="connsiteX2" fmla="*/ 1617301 w 1969726"/>
              <a:gd name="connsiteY2" fmla="*/ 2617562 h 2617562"/>
              <a:gd name="connsiteX3" fmla="*/ 0 w 1969726"/>
              <a:gd name="connsiteY3" fmla="*/ 1279299 h 2617562"/>
              <a:gd name="connsiteX0" fmla="*/ 0 w 1993539"/>
              <a:gd name="connsiteY0" fmla="*/ 1288824 h 2617562"/>
              <a:gd name="connsiteX1" fmla="*/ 1993539 w 1993539"/>
              <a:gd name="connsiteY1" fmla="*/ 0 h 2617562"/>
              <a:gd name="connsiteX2" fmla="*/ 1641114 w 1993539"/>
              <a:gd name="connsiteY2" fmla="*/ 2617562 h 2617562"/>
              <a:gd name="connsiteX3" fmla="*/ 0 w 1993539"/>
              <a:gd name="connsiteY3" fmla="*/ 1288824 h 2617562"/>
              <a:gd name="connsiteX0" fmla="*/ 0 w 2831739"/>
              <a:gd name="connsiteY0" fmla="*/ 0 h 2800351"/>
              <a:gd name="connsiteX1" fmla="*/ 2831739 w 2831739"/>
              <a:gd name="connsiteY1" fmla="*/ 182789 h 2800351"/>
              <a:gd name="connsiteX2" fmla="*/ 2479314 w 2831739"/>
              <a:gd name="connsiteY2" fmla="*/ 2800351 h 2800351"/>
              <a:gd name="connsiteX3" fmla="*/ 0 w 2831739"/>
              <a:gd name="connsiteY3" fmla="*/ 0 h 2800351"/>
              <a:gd name="connsiteX0" fmla="*/ 0 w 2831739"/>
              <a:gd name="connsiteY0" fmla="*/ 0 h 2071689"/>
              <a:gd name="connsiteX1" fmla="*/ 2831739 w 2831739"/>
              <a:gd name="connsiteY1" fmla="*/ 182789 h 2071689"/>
              <a:gd name="connsiteX2" fmla="*/ 2488839 w 2831739"/>
              <a:gd name="connsiteY2" fmla="*/ 2071689 h 2071689"/>
              <a:gd name="connsiteX3" fmla="*/ 0 w 2831739"/>
              <a:gd name="connsiteY3" fmla="*/ 0 h 2071689"/>
              <a:gd name="connsiteX0" fmla="*/ 0 w 2926989"/>
              <a:gd name="connsiteY0" fmla="*/ 0 h 2085976"/>
              <a:gd name="connsiteX1" fmla="*/ 2926989 w 2926989"/>
              <a:gd name="connsiteY1" fmla="*/ 197076 h 2085976"/>
              <a:gd name="connsiteX2" fmla="*/ 2584089 w 2926989"/>
              <a:gd name="connsiteY2" fmla="*/ 2085976 h 2085976"/>
              <a:gd name="connsiteX3" fmla="*/ 0 w 2926989"/>
              <a:gd name="connsiteY3" fmla="*/ 0 h 2085976"/>
              <a:gd name="connsiteX0" fmla="*/ 0 w 5236801"/>
              <a:gd name="connsiteY0" fmla="*/ 0 h 2085976"/>
              <a:gd name="connsiteX1" fmla="*/ 5236801 w 5236801"/>
              <a:gd name="connsiteY1" fmla="*/ 325663 h 2085976"/>
              <a:gd name="connsiteX2" fmla="*/ 2584089 w 5236801"/>
              <a:gd name="connsiteY2" fmla="*/ 2085976 h 2085976"/>
              <a:gd name="connsiteX3" fmla="*/ 0 w 5236801"/>
              <a:gd name="connsiteY3" fmla="*/ 0 h 2085976"/>
              <a:gd name="connsiteX0" fmla="*/ 0 w 5236801"/>
              <a:gd name="connsiteY0" fmla="*/ 0 h 2076451"/>
              <a:gd name="connsiteX1" fmla="*/ 5236801 w 5236801"/>
              <a:gd name="connsiteY1" fmla="*/ 325663 h 2076451"/>
              <a:gd name="connsiteX2" fmla="*/ 2569802 w 5236801"/>
              <a:gd name="connsiteY2" fmla="*/ 2076451 h 2076451"/>
              <a:gd name="connsiteX3" fmla="*/ 0 w 5236801"/>
              <a:gd name="connsiteY3" fmla="*/ 0 h 20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6801" h="2076451">
                <a:moveTo>
                  <a:pt x="0" y="0"/>
                </a:moveTo>
                <a:lnTo>
                  <a:pt x="5236801" y="325663"/>
                </a:lnTo>
                <a:lnTo>
                  <a:pt x="2569802" y="207645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Равнобедренный треугольник 48"/>
          <p:cNvSpPr/>
          <p:nvPr/>
        </p:nvSpPr>
        <p:spPr>
          <a:xfrm>
            <a:off x="10408577" y="-199943"/>
            <a:ext cx="2690548" cy="3428918"/>
          </a:xfrm>
          <a:custGeom>
            <a:avLst/>
            <a:gdLst>
              <a:gd name="connsiteX0" fmla="*/ 0 w 1636351"/>
              <a:gd name="connsiteY0" fmla="*/ 2317524 h 2317524"/>
              <a:gd name="connsiteX1" fmla="*/ 1636351 w 1636351"/>
              <a:gd name="connsiteY1" fmla="*/ 0 h 2317524"/>
              <a:gd name="connsiteX2" fmla="*/ 1636351 w 1636351"/>
              <a:gd name="connsiteY2" fmla="*/ 2317524 h 2317524"/>
              <a:gd name="connsiteX3" fmla="*/ 0 w 1636351"/>
              <a:gd name="connsiteY3" fmla="*/ 2317524 h 2317524"/>
              <a:gd name="connsiteX0" fmla="*/ 0 w 1617301"/>
              <a:gd name="connsiteY0" fmla="*/ 1060224 h 2317524"/>
              <a:gd name="connsiteX1" fmla="*/ 1617301 w 1617301"/>
              <a:gd name="connsiteY1" fmla="*/ 0 h 2317524"/>
              <a:gd name="connsiteX2" fmla="*/ 1617301 w 1617301"/>
              <a:gd name="connsiteY2" fmla="*/ 2317524 h 2317524"/>
              <a:gd name="connsiteX3" fmla="*/ 0 w 1617301"/>
              <a:gd name="connsiteY3" fmla="*/ 1060224 h 2317524"/>
              <a:gd name="connsiteX0" fmla="*/ 0 w 2026876"/>
              <a:gd name="connsiteY0" fmla="*/ 1298349 h 2555649"/>
              <a:gd name="connsiteX1" fmla="*/ 2026876 w 2026876"/>
              <a:gd name="connsiteY1" fmla="*/ 0 h 2555649"/>
              <a:gd name="connsiteX2" fmla="*/ 1617301 w 2026876"/>
              <a:gd name="connsiteY2" fmla="*/ 2555649 h 2555649"/>
              <a:gd name="connsiteX3" fmla="*/ 0 w 2026876"/>
              <a:gd name="connsiteY3" fmla="*/ 1298349 h 2555649"/>
              <a:gd name="connsiteX0" fmla="*/ 0 w 2026876"/>
              <a:gd name="connsiteY0" fmla="*/ 1298349 h 2650899"/>
              <a:gd name="connsiteX1" fmla="*/ 2026876 w 2026876"/>
              <a:gd name="connsiteY1" fmla="*/ 0 h 2650899"/>
              <a:gd name="connsiteX2" fmla="*/ 1617301 w 2026876"/>
              <a:gd name="connsiteY2" fmla="*/ 2650899 h 2650899"/>
              <a:gd name="connsiteX3" fmla="*/ 0 w 2026876"/>
              <a:gd name="connsiteY3" fmla="*/ 1298349 h 2650899"/>
              <a:gd name="connsiteX0" fmla="*/ 0 w 1969726"/>
              <a:gd name="connsiteY0" fmla="*/ 1279299 h 2631849"/>
              <a:gd name="connsiteX1" fmla="*/ 1969726 w 1969726"/>
              <a:gd name="connsiteY1" fmla="*/ 0 h 2631849"/>
              <a:gd name="connsiteX2" fmla="*/ 1617301 w 1969726"/>
              <a:gd name="connsiteY2" fmla="*/ 2631849 h 2631849"/>
              <a:gd name="connsiteX3" fmla="*/ 0 w 1969726"/>
              <a:gd name="connsiteY3" fmla="*/ 1279299 h 2631849"/>
              <a:gd name="connsiteX0" fmla="*/ 0 w 1969726"/>
              <a:gd name="connsiteY0" fmla="*/ 1279299 h 2617562"/>
              <a:gd name="connsiteX1" fmla="*/ 1969726 w 1969726"/>
              <a:gd name="connsiteY1" fmla="*/ 0 h 2617562"/>
              <a:gd name="connsiteX2" fmla="*/ 1617301 w 1969726"/>
              <a:gd name="connsiteY2" fmla="*/ 2617562 h 2617562"/>
              <a:gd name="connsiteX3" fmla="*/ 0 w 1969726"/>
              <a:gd name="connsiteY3" fmla="*/ 1279299 h 2617562"/>
              <a:gd name="connsiteX0" fmla="*/ 0 w 1993539"/>
              <a:gd name="connsiteY0" fmla="*/ 1288824 h 2617562"/>
              <a:gd name="connsiteX1" fmla="*/ 1993539 w 1993539"/>
              <a:gd name="connsiteY1" fmla="*/ 0 h 2617562"/>
              <a:gd name="connsiteX2" fmla="*/ 1641114 w 1993539"/>
              <a:gd name="connsiteY2" fmla="*/ 2617562 h 2617562"/>
              <a:gd name="connsiteX3" fmla="*/ 0 w 1993539"/>
              <a:gd name="connsiteY3" fmla="*/ 1288824 h 2617562"/>
              <a:gd name="connsiteX0" fmla="*/ 0 w 2145939"/>
              <a:gd name="connsiteY0" fmla="*/ 1403124 h 2731862"/>
              <a:gd name="connsiteX1" fmla="*/ 2145939 w 2145939"/>
              <a:gd name="connsiteY1" fmla="*/ 0 h 2731862"/>
              <a:gd name="connsiteX2" fmla="*/ 1641114 w 2145939"/>
              <a:gd name="connsiteY2" fmla="*/ 2731862 h 2731862"/>
              <a:gd name="connsiteX3" fmla="*/ 0 w 2145939"/>
              <a:gd name="connsiteY3" fmla="*/ 1403124 h 2731862"/>
              <a:gd name="connsiteX0" fmla="*/ 0 w 2153563"/>
              <a:gd name="connsiteY0" fmla="*/ 1415831 h 2744569"/>
              <a:gd name="connsiteX1" fmla="*/ 2153563 w 2153563"/>
              <a:gd name="connsiteY1" fmla="*/ 0 h 2744569"/>
              <a:gd name="connsiteX2" fmla="*/ 1641114 w 2153563"/>
              <a:gd name="connsiteY2" fmla="*/ 2744569 h 2744569"/>
              <a:gd name="connsiteX3" fmla="*/ 0 w 2153563"/>
              <a:gd name="connsiteY3" fmla="*/ 1415831 h 2744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3563" h="2744569">
                <a:moveTo>
                  <a:pt x="0" y="1415831"/>
                </a:moveTo>
                <a:lnTo>
                  <a:pt x="2153563" y="0"/>
                </a:lnTo>
                <a:lnTo>
                  <a:pt x="1641114" y="2744569"/>
                </a:lnTo>
                <a:lnTo>
                  <a:pt x="0" y="1415831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93563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3125</TotalTime>
  <Words>4157</Words>
  <Application>Microsoft Office PowerPoint</Application>
  <PresentationFormat>Широкоэкранный</PresentationFormat>
  <Paragraphs>865</Paragraphs>
  <Slides>30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43" baseType="lpstr">
      <vt:lpstr>Akrobat Bold</vt:lpstr>
      <vt:lpstr>Arial</vt:lpstr>
      <vt:lpstr>Calibri Light</vt:lpstr>
      <vt:lpstr>Wingdings</vt:lpstr>
      <vt:lpstr>PT Sans</vt:lpstr>
      <vt:lpstr>Akrobat</vt:lpstr>
      <vt:lpstr>Houschka Pro ExtraBold</vt:lpstr>
      <vt:lpstr>Times New Roman</vt:lpstr>
      <vt:lpstr>Impact</vt:lpstr>
      <vt:lpstr>Georgia</vt:lpstr>
      <vt:lpstr>Calibri</vt:lpstr>
      <vt:lpstr>Intro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Natalia</dc:creator>
  <cp:lastModifiedBy>Tatyana</cp:lastModifiedBy>
  <cp:revision>587</cp:revision>
  <dcterms:created xsi:type="dcterms:W3CDTF">2017-04-26T07:46:30Z</dcterms:created>
  <dcterms:modified xsi:type="dcterms:W3CDTF">2017-10-23T07:12:05Z</dcterms:modified>
</cp:coreProperties>
</file>